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2" r:id="rId2"/>
    <p:sldId id="263" r:id="rId3"/>
    <p:sldId id="260" r:id="rId4"/>
    <p:sldId id="259" r:id="rId5"/>
    <p:sldId id="261" r:id="rId6"/>
    <p:sldId id="264" r:id="rId7"/>
    <p:sldId id="267" r:id="rId8"/>
    <p:sldId id="268" r:id="rId9"/>
    <p:sldId id="265" r:id="rId10"/>
    <p:sldId id="266" r:id="rId11"/>
    <p:sldId id="269" r:id="rId12"/>
    <p:sldId id="270"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6095" autoAdjust="0"/>
  </p:normalViewPr>
  <p:slideViewPr>
    <p:cSldViewPr>
      <p:cViewPr varScale="1">
        <p:scale>
          <a:sx n="55" d="100"/>
          <a:sy n="55" d="100"/>
        </p:scale>
        <p:origin x="-84" y="-103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2191F-DCD2-4D33-BB32-B9C6F67A6969}" type="datetimeFigureOut">
              <a:rPr lang="en-US" smtClean="0"/>
              <a:pPr/>
              <a:t>2/26/2013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6FF7BE-F7FC-415E-A751-2AD597A1C805}" type="slidenum">
              <a:rPr lang="en-US" smtClean="0"/>
              <a:pPr/>
              <a:t>‹#›</a:t>
            </a:fld>
            <a:endParaRPr lang="en-US"/>
          </a:p>
        </p:txBody>
      </p:sp>
    </p:spTree>
    <p:extLst>
      <p:ext uri="{BB962C8B-B14F-4D97-AF65-F5344CB8AC3E}">
        <p14:creationId xmlns:p14="http://schemas.microsoft.com/office/powerpoint/2010/main" val="335737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livephysics.com/simulations/electricity-and-magnetism/faradays-law-moving-magnet.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new.wvic.com/index.php?option=com_content&amp;task=view&amp;id=9&amp;Itemid=46"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iencebob.com/experiments/electromagnet.php"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youtube.com/watch?v=Xi7o8cMPI0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mrobotics.cs.pdx.edu/node/23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Michael Faraday discovered that above process could be reversed.</a:t>
            </a:r>
          </a:p>
          <a:p>
            <a:r>
              <a:rPr lang="en-US" sz="1200" kern="1200" dirty="0" smtClean="0">
                <a:solidFill>
                  <a:schemeClr val="tx1"/>
                </a:solidFill>
                <a:latin typeface="+mn-lt"/>
                <a:ea typeface="+mn-ea"/>
                <a:cs typeface="+mn-cs"/>
              </a:rPr>
              <a:t>In the case of the remote control generator, Faraday's Law converts kinetic energy (motion) into electrical energy (current) </a:t>
            </a:r>
          </a:p>
          <a:p>
            <a:pPr lvl="1"/>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hlinkClick r:id="rId3"/>
              </a:rPr>
              <a:t>Faraday's Law Animation link</a:t>
            </a:r>
            <a:r>
              <a:rPr lang="en-US" sz="1200" kern="1200" dirty="0" smtClean="0">
                <a:solidFill>
                  <a:schemeClr val="tx1"/>
                </a:solidFill>
                <a:latin typeface="+mn-lt"/>
                <a:ea typeface="+mn-ea"/>
                <a:cs typeface="+mn-cs"/>
              </a:rPr>
              <a:t> [13] goes to an interactive animation site. The user can click on the bar magnet and move it through the loops of wire. When this happens, a current is generated in the wire as can be seen by the meter moving and the lamp illuminating. </a:t>
            </a:r>
          </a:p>
          <a:p>
            <a:pPr lvl="2"/>
            <a:r>
              <a:rPr lang="en-US" sz="1200" kern="1200" dirty="0" smtClean="0">
                <a:solidFill>
                  <a:schemeClr val="tx1"/>
                </a:solidFill>
                <a:latin typeface="+mn-lt"/>
                <a:ea typeface="+mn-ea"/>
                <a:cs typeface="+mn-cs"/>
              </a:rPr>
              <a:t>the lamp will illuminate when the magnet is move in either direction, but the meter shows the current actually switching direction with the movement</a:t>
            </a:r>
          </a:p>
          <a:p>
            <a:pPr lvl="2"/>
            <a:r>
              <a:rPr lang="en-US" sz="1200" kern="1200" dirty="0" smtClean="0">
                <a:solidFill>
                  <a:schemeClr val="tx1"/>
                </a:solidFill>
                <a:latin typeface="+mn-lt"/>
                <a:ea typeface="+mn-ea"/>
                <a:cs typeface="+mn-cs"/>
              </a:rPr>
              <a:t>note too, that the intensity of the light and the level shown on the meter increase with the speed at which the magnet is moved through the loop</a:t>
            </a:r>
          </a:p>
          <a:p>
            <a:pPr lvl="1"/>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hlinkClick r:id="rId4"/>
              </a:rPr>
              <a:t>Generator Animation link</a:t>
            </a:r>
            <a:r>
              <a:rPr lang="en-US" sz="1200" kern="1200" dirty="0" smtClean="0">
                <a:solidFill>
                  <a:schemeClr val="tx1"/>
                </a:solidFill>
                <a:latin typeface="+mn-lt"/>
                <a:ea typeface="+mn-ea"/>
                <a:cs typeface="+mn-cs"/>
              </a:rPr>
              <a:t> [14] also goes to an interactive animation site. Here again, we have and outer fixed magnet and an inner rotating electromagnet. This time, however, the orange handle on the rotating electromagnet is turned (like turning the orange hub on the NXT motor) and electricity is produced in the wire loop. Select the "With </a:t>
            </a:r>
            <a:r>
              <a:rPr lang="en-US" sz="1200" kern="1200" dirty="0" err="1" smtClean="0">
                <a:solidFill>
                  <a:schemeClr val="tx1"/>
                </a:solidFill>
                <a:latin typeface="+mn-lt"/>
                <a:ea typeface="+mn-ea"/>
                <a:cs typeface="+mn-cs"/>
              </a:rPr>
              <a:t>Commutator</a:t>
            </a:r>
            <a:r>
              <a:rPr lang="en-US" sz="1200" kern="1200" dirty="0" smtClean="0">
                <a:solidFill>
                  <a:schemeClr val="tx1"/>
                </a:solidFill>
                <a:latin typeface="+mn-lt"/>
                <a:ea typeface="+mn-ea"/>
                <a:cs typeface="+mn-cs"/>
              </a:rPr>
              <a:t>" option and move the "rot/min" slider to show how the level of electrical current increases with the speed of rotation of the orange handle.</a:t>
            </a:r>
          </a:p>
          <a:p>
            <a:r>
              <a:rPr lang="en-US" sz="1200" kern="1200" dirty="0" smtClean="0">
                <a:solidFill>
                  <a:schemeClr val="tx1"/>
                </a:solidFill>
                <a:latin typeface="+mn-lt"/>
                <a:ea typeface="+mn-ea"/>
                <a:cs typeface="+mn-cs"/>
              </a:rPr>
              <a:t>Have students build an handle of their choice onto the orange hub of a second motor (turning this handle/hub will cause the soccer/golf attachment to “swing”. Be sure to attach the crank to the orange hub with more than a single axle (use some of the four round connector points on the orange hub) or else the force of turning the crank may bend/damage the lone axle.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6FF7BE-F7FC-415E-A751-2AD597A1C805}"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The illustration shows the inside of an NXT motor with its internally gearing.</a:t>
            </a:r>
          </a:p>
          <a:p>
            <a:r>
              <a:rPr lang="en-US" sz="1200" kern="1200" dirty="0" smtClean="0">
                <a:solidFill>
                  <a:schemeClr val="tx1"/>
                </a:solidFill>
                <a:latin typeface="+mn-lt"/>
                <a:ea typeface="+mn-ea"/>
                <a:cs typeface="+mn-cs"/>
              </a:rPr>
              <a:t>The photo shows the round metal motor that drives the gears.</a:t>
            </a:r>
          </a:p>
          <a:p>
            <a:r>
              <a:rPr lang="en-US" sz="1200" kern="1200" dirty="0" smtClean="0">
                <a:solidFill>
                  <a:schemeClr val="tx1"/>
                </a:solidFill>
                <a:latin typeface="+mn-lt"/>
                <a:ea typeface="+mn-ea"/>
                <a:cs typeface="+mn-cs"/>
              </a:rPr>
              <a:t>Have students connect soccer attachment motor directly to a second motor using a wire: </a:t>
            </a:r>
          </a:p>
          <a:p>
            <a:pPr lvl="1"/>
            <a:r>
              <a:rPr lang="en-US" sz="1200" kern="1200" dirty="0" smtClean="0">
                <a:solidFill>
                  <a:schemeClr val="tx1"/>
                </a:solidFill>
                <a:latin typeface="+mn-lt"/>
                <a:ea typeface="+mn-ea"/>
                <a:cs typeface="+mn-cs"/>
              </a:rPr>
              <a:t>The second motor will act as a generator and creating an electric current that cause the soccer/golf attachment to move. The is the Faraday Principle at work (named after Michael Faraday, the scientist, not Daniel Faraday, the character on "Lost")</a:t>
            </a:r>
          </a:p>
          <a:p>
            <a:pPr lvl="1"/>
            <a:r>
              <a:rPr lang="en-US" sz="1200" kern="1200" dirty="0" smtClean="0">
                <a:solidFill>
                  <a:schemeClr val="tx1"/>
                </a:solidFill>
                <a:latin typeface="+mn-lt"/>
                <a:ea typeface="+mn-ea"/>
                <a:cs typeface="+mn-cs"/>
              </a:rPr>
              <a:t>A light cable and lamp can be attached to a lone motor to demonstrate for students how the motor can act as a generator by turning the orange hub and watching the lamp illuminate.</a:t>
            </a:r>
          </a:p>
          <a:p>
            <a:r>
              <a:rPr lang="en-US" sz="1200" kern="1200" dirty="0" smtClean="0">
                <a:solidFill>
                  <a:schemeClr val="tx1"/>
                </a:solidFill>
                <a:latin typeface="+mn-lt"/>
                <a:ea typeface="+mn-ea"/>
                <a:cs typeface="+mn-cs"/>
              </a:rPr>
              <a:t>In the case of the Golfing Attachment motor, electrical energy (current in the wires) is converted into kinetic energy (motion) </a:t>
            </a:r>
          </a:p>
          <a:p>
            <a:pPr lvl="1"/>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hlinkClick r:id="rId3"/>
              </a:rPr>
              <a:t>Electromagnet link</a:t>
            </a:r>
            <a:r>
              <a:rPr lang="en-US" sz="1200" kern="1200" dirty="0" smtClean="0">
                <a:solidFill>
                  <a:schemeClr val="tx1"/>
                </a:solidFill>
                <a:latin typeface="+mn-lt"/>
                <a:ea typeface="+mn-ea"/>
                <a:cs typeface="+mn-cs"/>
              </a:rPr>
              <a:t> [11] show an photo and illustration of a simple electromagnet using a battery, loops of wire and an iron nail: </a:t>
            </a:r>
          </a:p>
          <a:p>
            <a:pPr lvl="2"/>
            <a:r>
              <a:rPr lang="en-US" sz="1200" kern="1200" dirty="0" smtClean="0">
                <a:solidFill>
                  <a:schemeClr val="tx1"/>
                </a:solidFill>
                <a:latin typeface="+mn-lt"/>
                <a:ea typeface="+mn-ea"/>
                <a:cs typeface="+mn-cs"/>
              </a:rPr>
              <a:t>Ask students if they have built an electromagnet like this in early science classes</a:t>
            </a:r>
          </a:p>
          <a:p>
            <a:pPr lvl="1"/>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hlinkClick r:id="rId4"/>
              </a:rPr>
              <a:t>Motor Animation link</a:t>
            </a:r>
            <a:r>
              <a:rPr lang="en-US" sz="1200" kern="1200" dirty="0" smtClean="0">
                <a:solidFill>
                  <a:schemeClr val="tx1"/>
                </a:solidFill>
                <a:latin typeface="+mn-lt"/>
                <a:ea typeface="+mn-ea"/>
                <a:cs typeface="+mn-cs"/>
              </a:rPr>
              <a:t> [12] shows a video animation of how motor works. An outer fixed magnet (blue) creates a constant magnetic filed between its north and south poles. An inner rotating electromagnet (green battery, yellow loop of wire) also produces a magnet filed which turns the loop in an attempt to align with the N/S field of the fixed magnet. However, just when the fields are nearly aligned, the direction of the current through the loop reverses (red line on yellow loop base), so the electromagnet field also reverse and rotating loop attempts to align in the opposite direction. By constantly switching the direction of the current every half-turn, the motor turns constantly as it "chases" the fixed magnet field.</a:t>
            </a:r>
          </a:p>
          <a:p>
            <a:endParaRPr lang="en-US" dirty="0"/>
          </a:p>
        </p:txBody>
      </p:sp>
      <p:sp>
        <p:nvSpPr>
          <p:cNvPr id="4" name="Slide Number Placeholder 3"/>
          <p:cNvSpPr>
            <a:spLocks noGrp="1"/>
          </p:cNvSpPr>
          <p:nvPr>
            <p:ph type="sldNum" sz="quarter" idx="10"/>
          </p:nvPr>
        </p:nvSpPr>
        <p:spPr/>
        <p:txBody>
          <a:bodyPr/>
          <a:lstStyle/>
          <a:p>
            <a:fld id="{8F6FF7BE-F7FC-415E-A751-2AD597A1C80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Students begin with the Golfing Attachment which they just completed.</a:t>
            </a:r>
          </a:p>
          <a:p>
            <a:r>
              <a:rPr lang="en-US" sz="1200" kern="1200" dirty="0" smtClean="0">
                <a:solidFill>
                  <a:schemeClr val="tx1"/>
                </a:solidFill>
                <a:latin typeface="+mn-lt"/>
                <a:ea typeface="+mn-ea"/>
                <a:cs typeface="+mn-cs"/>
              </a:rPr>
              <a:t>They will then need to build a self-supporting frame/structure to support this attachment with a size/height sufficient to allow it to strike an NXT red or blue ball on a tee </a:t>
            </a:r>
          </a:p>
          <a:p>
            <a:pPr lvl="1"/>
            <a:r>
              <a:rPr lang="en-US" sz="1200" kern="1200" dirty="0" smtClean="0">
                <a:solidFill>
                  <a:schemeClr val="tx1"/>
                </a:solidFill>
                <a:latin typeface="+mn-lt"/>
                <a:ea typeface="+mn-ea"/>
                <a:cs typeface="+mn-cs"/>
              </a:rPr>
              <a:t>a roll of tape makes a great tee</a:t>
            </a:r>
          </a:p>
          <a:p>
            <a:pPr lvl="1"/>
            <a:r>
              <a:rPr lang="en-US" sz="1200" kern="1200" dirty="0" smtClean="0">
                <a:solidFill>
                  <a:schemeClr val="tx1"/>
                </a:solidFill>
                <a:latin typeface="+mn-lt"/>
                <a:ea typeface="+mn-ea"/>
                <a:cs typeface="+mn-cs"/>
              </a:rPr>
              <a:t>have student recall the lesson previous lesson on building strong structures</a:t>
            </a:r>
          </a:p>
          <a:p>
            <a:r>
              <a:rPr lang="en-US" sz="1200" kern="1200" dirty="0" smtClean="0">
                <a:solidFill>
                  <a:schemeClr val="tx1"/>
                </a:solidFill>
                <a:latin typeface="+mn-lt"/>
                <a:ea typeface="+mn-ea"/>
                <a:cs typeface="+mn-cs"/>
              </a:rPr>
              <a:t>Finally, they will need to build a remote control to operate their Golfing Machine. This control will take advantage of Faraday's Law to eliminate the need for a batteries.</a:t>
            </a:r>
          </a:p>
          <a:p>
            <a:endParaRPr lang="en-US" dirty="0"/>
          </a:p>
        </p:txBody>
      </p:sp>
      <p:sp>
        <p:nvSpPr>
          <p:cNvPr id="4" name="Slide Number Placeholder 3"/>
          <p:cNvSpPr>
            <a:spLocks noGrp="1"/>
          </p:cNvSpPr>
          <p:nvPr>
            <p:ph type="sldNum" sz="quarter" idx="10"/>
          </p:nvPr>
        </p:nvSpPr>
        <p:spPr/>
        <p:txBody>
          <a:bodyPr/>
          <a:lstStyle/>
          <a:p>
            <a:fld id="{8F6FF7BE-F7FC-415E-A751-2AD597A1C805}"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600" dirty="0" smtClean="0">
                <a:solidFill>
                  <a:schemeClr val="bg1"/>
                </a:solidFill>
              </a:rPr>
              <a:t>Have students build the soccer/golf attachment from their NXT kit instructions  (9797 Manual, p.50).</a:t>
            </a:r>
          </a:p>
          <a:p>
            <a:r>
              <a:rPr lang="en-US" sz="1600" dirty="0" smtClean="0">
                <a:solidFill>
                  <a:schemeClr val="bg1"/>
                </a:solidFill>
              </a:rPr>
              <a:t>Have students take notice of the following:</a:t>
            </a:r>
          </a:p>
          <a:p>
            <a:r>
              <a:rPr lang="en-US" sz="1600" dirty="0" smtClean="0">
                <a:solidFill>
                  <a:schemeClr val="bg1"/>
                </a:solidFill>
              </a:rPr>
              <a:t>The instructions contain no words; ask students why? (same instructions used in many countries/languages).</a:t>
            </a:r>
          </a:p>
          <a:p>
            <a:r>
              <a:rPr lang="en-US" sz="1600" dirty="0" smtClean="0">
                <a:solidFill>
                  <a:schemeClr val="bg1"/>
                </a:solidFill>
              </a:rPr>
              <a:t>The shaded blue box lists all the parts needed for the next step: </a:t>
            </a:r>
          </a:p>
          <a:p>
            <a:pPr lvl="1"/>
            <a:r>
              <a:rPr lang="en-US" sz="1600" dirty="0" smtClean="0">
                <a:solidFill>
                  <a:schemeClr val="bg1"/>
                </a:solidFill>
              </a:rPr>
              <a:t>To improve building efficiency, have one student find the next parts, the second student complete the building steps and then the first student check the built product versus the illustration before advancing to the next step.</a:t>
            </a:r>
          </a:p>
          <a:p>
            <a:pPr lvl="1"/>
            <a:r>
              <a:rPr lang="en-US" sz="1600" dirty="0" smtClean="0">
                <a:solidFill>
                  <a:schemeClr val="bg1"/>
                </a:solidFill>
              </a:rPr>
              <a:t>Have students switch roles every page, so both students get practice building</a:t>
            </a:r>
          </a:p>
          <a:p>
            <a:r>
              <a:rPr lang="en-US" sz="1600" dirty="0" smtClean="0">
                <a:solidFill>
                  <a:schemeClr val="bg1"/>
                </a:solidFill>
              </a:rPr>
              <a:t>A full scale illustration of each axle and the longer beams are included on each page to verify the component size before beginning construction</a:t>
            </a:r>
          </a:p>
          <a:p>
            <a:r>
              <a:rPr lang="en-US" sz="1600" dirty="0" smtClean="0">
                <a:solidFill>
                  <a:schemeClr val="bg1"/>
                </a:solidFill>
              </a:rPr>
              <a:t>On newer kits (9797, version 95), the inside of the manual front cover contains an illustration of the components which have changed shape or color from the original 9797 kit (version 46).  The construction illustrations represent the original kit components, so students using the new version 95 kit may be confused by discrepancies between the illustrations and the components in their kits.</a:t>
            </a:r>
          </a:p>
          <a:p>
            <a:endParaRPr lang="en-US" dirty="0"/>
          </a:p>
        </p:txBody>
      </p:sp>
      <p:sp>
        <p:nvSpPr>
          <p:cNvPr id="4" name="Slide Number Placeholder 3"/>
          <p:cNvSpPr>
            <a:spLocks noGrp="1"/>
          </p:cNvSpPr>
          <p:nvPr>
            <p:ph type="sldNum" sz="quarter" idx="10"/>
          </p:nvPr>
        </p:nvSpPr>
        <p:spPr/>
        <p:txBody>
          <a:bodyPr/>
          <a:lstStyle/>
          <a:p>
            <a:fld id="{8F6FF7BE-F7FC-415E-A751-2AD597A1C80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Faraday Golf Tournament </a:t>
            </a:r>
            <a:r>
              <a:rPr lang="en-US" b="1" dirty="0" smtClean="0"/>
              <a:t>Rules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the golf challenge, prop up a 4'x4' board on a up-right 2x4 (3.5“ high) at one end. Have students hit the ball up the incline - full points if they get it to drop off, and bonus if they hit a target.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tee can a roll of tape, the large wheel hub, or anything else the student wants. Golf machine and tee should be on level ground at bottom of 4'x4' ramp.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Create a hole-in-one target area on the flat surface beyond the ramp.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latin typeface="+mn-lt"/>
                <a:ea typeface="+mn-ea"/>
                <a:cs typeface="+mn-cs"/>
              </a:rPr>
              <a:t>Build ramp with </a:t>
            </a:r>
            <a:r>
              <a:rPr lang="en-US" sz="1200" kern="1200" dirty="0" smtClean="0">
                <a:solidFill>
                  <a:schemeClr val="tx1"/>
                </a:solidFill>
                <a:latin typeface="+mn-lt"/>
                <a:ea typeface="+mn-ea"/>
                <a:cs typeface="+mn-cs"/>
              </a:rPr>
              <a:t>a tee (</a:t>
            </a:r>
            <a:r>
              <a:rPr lang="en-US" dirty="0" smtClean="0"/>
              <a:t>The large tire that comes with the kit works great for a tee and every group has one</a:t>
            </a:r>
            <a:r>
              <a:rPr lang="en-US" dirty="0" smtClean="0"/>
              <a:t>.</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a flat surface at the bottom, and another flat surface beyond the top edge of the ramp. Create a hole-in-one target area on the flat surface beyond the ramp</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a:t>
            </a:r>
            <a:r>
              <a:rPr lang="en-US" sz="1200" b="1" kern="1200" dirty="0" smtClean="0">
                <a:solidFill>
                  <a:schemeClr val="tx1"/>
                </a:solidFill>
                <a:latin typeface="+mn-lt"/>
                <a:ea typeface="+mn-ea"/>
                <a:cs typeface="+mn-cs"/>
                <a:hlinkClick r:id="rId3"/>
              </a:rPr>
              <a:t>Task Assignment</a:t>
            </a:r>
            <a:r>
              <a:rPr lang="en-US" sz="1200" b="1" kern="1200" dirty="0" smtClean="0">
                <a:solidFill>
                  <a:schemeClr val="tx1"/>
                </a:solidFill>
                <a:latin typeface="+mn-lt"/>
                <a:ea typeface="+mn-ea"/>
                <a:cs typeface="+mn-cs"/>
              </a:rPr>
              <a:t> [15]</a:t>
            </a:r>
            <a:r>
              <a:rPr lang="en-US" sz="1200" kern="1200" dirty="0" smtClean="0">
                <a:solidFill>
                  <a:schemeClr val="tx1"/>
                </a:solidFill>
                <a:latin typeface="+mn-lt"/>
                <a:ea typeface="+mn-ea"/>
                <a:cs typeface="+mn-cs"/>
              </a:rPr>
              <a:t> sheet for this challenge is included in the Summative Assessment.</a:t>
            </a:r>
          </a:p>
          <a:p>
            <a:r>
              <a:rPr lang="en-US" sz="1200" kern="1200" dirty="0" smtClean="0">
                <a:solidFill>
                  <a:schemeClr val="tx1"/>
                </a:solidFill>
                <a:latin typeface="+mn-lt"/>
                <a:ea typeface="+mn-ea"/>
                <a:cs typeface="+mn-cs"/>
              </a:rPr>
              <a:t>A Driving Range competition can also be added where teams see how far they can hit the ball on a carpeted floor.</a:t>
            </a:r>
          </a:p>
          <a:p>
            <a:endParaRPr lang="en-US" dirty="0"/>
          </a:p>
        </p:txBody>
      </p:sp>
      <p:sp>
        <p:nvSpPr>
          <p:cNvPr id="4" name="Slide Number Placeholder 3"/>
          <p:cNvSpPr>
            <a:spLocks noGrp="1"/>
          </p:cNvSpPr>
          <p:nvPr>
            <p:ph type="sldNum" sz="quarter" idx="10"/>
          </p:nvPr>
        </p:nvSpPr>
        <p:spPr/>
        <p:txBody>
          <a:bodyPr/>
          <a:lstStyle/>
          <a:p>
            <a:fld id="{8F6FF7BE-F7FC-415E-A751-2AD597A1C805}"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6FF7BE-F7FC-415E-A751-2AD597A1C805}" type="slidenum">
              <a:rPr lang="en-US" smtClean="0"/>
              <a:pPr/>
              <a:t>10</a:t>
            </a:fld>
            <a:endParaRPr lang="en-US"/>
          </a:p>
        </p:txBody>
      </p:sp>
    </p:spTree>
    <p:extLst>
      <p:ext uri="{BB962C8B-B14F-4D97-AF65-F5344CB8AC3E}">
        <p14:creationId xmlns:p14="http://schemas.microsoft.com/office/powerpoint/2010/main" val="2145555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D695A959-3B2B-4165-9743-4CDADB0C8F25}" type="datetimeFigureOut">
              <a:rPr lang="en-US" smtClean="0"/>
              <a:pPr>
                <a:defRPr/>
              </a:pPr>
              <a:t>2/26/2013</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43B9DBC9-6EB9-4583-A499-E7DD45E1ACF8}"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5765160-E440-4ABA-8694-1BCEA4A50D9A}" type="datetimeFigureOut">
              <a:rPr lang="en-US" smtClean="0"/>
              <a:pPr>
                <a:defRPr/>
              </a:pPr>
              <a:t>2/26/2013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0CCBF8-A9FA-4502-9CAC-363C4549783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91970CD-A3D0-4DE5-8499-7FECB9859EDD}" type="datetimeFigureOut">
              <a:rPr lang="en-US" smtClean="0"/>
              <a:pPr>
                <a:defRPr/>
              </a:pPr>
              <a:t>2/26/2013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D1A79E-FA09-4850-BEB7-9645A4E0B69E}"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6D8676D-87C9-4D16-BFBA-287CE6DDB142}" type="datetimeFigureOut">
              <a:rPr lang="en-US" smtClean="0"/>
              <a:pPr>
                <a:defRPr/>
              </a:pPr>
              <a:t>2/26/2013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A7A80E-1637-424D-BCEF-FA2D09C7367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E1FEA862-A751-4073-AC73-996648057694}" type="datetimeFigureOut">
              <a:rPr lang="en-US" smtClean="0"/>
              <a:pPr>
                <a:defRPr/>
              </a:pPr>
              <a:t>2/26/2013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A3BF59B-FD53-48B1-91DD-A620E22449ED}"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E81C9BF-15D9-41C5-BEE3-8A7739B850E4}" type="datetimeFigureOut">
              <a:rPr lang="en-US" smtClean="0"/>
              <a:pPr>
                <a:defRPr/>
              </a:pPr>
              <a:t>2/26/2013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E4793A8-A97D-4BE1-BD40-3A77B2C406E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AE4441EB-8BCE-4500-B08E-82BBBF7C25C6}" type="datetimeFigureOut">
              <a:rPr lang="en-US" smtClean="0"/>
              <a:pPr>
                <a:defRPr/>
              </a:pPr>
              <a:t>2/26/2013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80B2920-46F3-4FAD-994B-F0D7AC0873D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8572491B-6071-413E-86E2-B10F2499883D}" type="datetimeFigureOut">
              <a:rPr lang="en-US" smtClean="0"/>
              <a:pPr>
                <a:defRPr/>
              </a:pPr>
              <a:t>2/26/2013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55FD933-47EE-41C2-9EA9-52D01037A88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1638A-DF06-4451-824F-2D0AAC40AB50}" type="datetimeFigureOut">
              <a:rPr lang="en-US" smtClean="0"/>
              <a:pPr>
                <a:defRPr/>
              </a:pPr>
              <a:t>2/26/2013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3810892-E1E4-44B6-A5BB-CE832774AB3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79A6130-AEA8-47AF-A4EA-D7DFAA1A1600}" type="datetimeFigureOut">
              <a:rPr lang="en-US" smtClean="0"/>
              <a:pPr>
                <a:defRPr/>
              </a:pPr>
              <a:t>2/26/2013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639402F-536C-41FA-8F95-62BE00C72C2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927041A0-5AB2-49B4-962C-542C1AD3752F}" type="datetimeFigureOut">
              <a:rPr lang="en-US" smtClean="0"/>
              <a:pPr>
                <a:defRPr/>
              </a:pPr>
              <a:t>2/26/2013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994B5E01-BFC7-4290-81C5-669307DED200}"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7E264C27-BA53-4279-AB79-5935D3CA8EE3}" type="datetimeFigureOut">
              <a:rPr lang="en-US" smtClean="0"/>
              <a:pPr>
                <a:defRPr/>
              </a:pPr>
              <a:t>2/26/2013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40ADAFB-159B-47AB-AE92-41806B147018}"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Microsoft_Word_97_-_2003_Document1.doc"/></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livephysics.com/simulations/electricity-and-magnetism/faradays-law-moving-magnet.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hyperlink" Target="http://new.wvic.com/index.php?option=com_content&amp;task=view&amp;id=9&amp;Itemid=4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youtube.com/watch?v=Xi7o8cMPI0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livephysics.com/simulations/electricity-and-magnetism/faradays-law-moving-magnet.html" TargetMode="External"/><Relationship Id="rId5" Type="http://schemas.openxmlformats.org/officeDocument/2006/relationships/hyperlink" Target="http://www.sciencebob.com/experiments/electromagnet.php"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hyperlink" Target="http://stemrobotics.cs.pdx.edu/node/23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828800"/>
          </a:xfrm>
        </p:spPr>
        <p:txBody>
          <a:bodyPr/>
          <a:lstStyle/>
          <a:p>
            <a:pPr algn="ctr">
              <a:defRPr/>
            </a:pPr>
            <a:r>
              <a:rPr lang="en-US" dirty="0" smtClean="0"/>
              <a:t>Faraday Golfing Machine</a:t>
            </a:r>
            <a:br>
              <a:rPr lang="en-US" dirty="0" smtClean="0"/>
            </a:br>
            <a:r>
              <a:rPr lang="en-US" smtClean="0"/>
              <a:t> U1C6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3712"/>
          </a:xfrm>
        </p:spPr>
        <p:txBody>
          <a:bodyPr>
            <a:normAutofit fontScale="90000"/>
          </a:bodyPr>
          <a:lstStyle/>
          <a:p>
            <a:pPr algn="ctr"/>
            <a:r>
              <a:rPr lang="en-US" b="1" dirty="0" smtClean="0"/>
              <a:t>Faraday Golf Tournament Rules</a:t>
            </a:r>
            <a:endParaRPr lang="en-US" dirty="0"/>
          </a:p>
        </p:txBody>
      </p:sp>
      <p:sp>
        <p:nvSpPr>
          <p:cNvPr id="3" name="Content Placeholder 2"/>
          <p:cNvSpPr>
            <a:spLocks noGrp="1"/>
          </p:cNvSpPr>
          <p:nvPr>
            <p:ph idx="1"/>
          </p:nvPr>
        </p:nvSpPr>
        <p:spPr>
          <a:xfrm>
            <a:off x="0" y="685800"/>
            <a:ext cx="9144000" cy="6172200"/>
          </a:xfrm>
        </p:spPr>
        <p:txBody>
          <a:bodyPr>
            <a:normAutofit fontScale="55000" lnSpcReduction="20000"/>
          </a:bodyPr>
          <a:lstStyle/>
          <a:p>
            <a:pPr marL="284163" indent="-284163">
              <a:tabLst>
                <a:tab pos="568325" algn="l"/>
              </a:tabLst>
            </a:pPr>
            <a:r>
              <a:rPr lang="en-US" sz="3400" dirty="0" smtClean="0">
                <a:latin typeface="Comic Sans MS" pitchFamily="66" charset="0"/>
              </a:rPr>
              <a:t>As a team, work to develop and demonstrate a wired-remote-control Faraday Golf Player:</a:t>
            </a:r>
          </a:p>
          <a:p>
            <a:pPr marL="284163" indent="-284163">
              <a:tabLst>
                <a:tab pos="568325" algn="l"/>
              </a:tabLst>
            </a:pPr>
            <a:endParaRPr lang="en-US" sz="700" dirty="0" smtClean="0">
              <a:latin typeface="Comic Sans MS" pitchFamily="66" charset="0"/>
            </a:endParaRPr>
          </a:p>
          <a:p>
            <a:pPr marL="284163" indent="-284163">
              <a:tabLst>
                <a:tab pos="568325" algn="l"/>
              </a:tabLst>
            </a:pPr>
            <a:r>
              <a:rPr lang="en-US" sz="3400" dirty="0" smtClean="0">
                <a:solidFill>
                  <a:srgbClr val="FFC000"/>
                </a:solidFill>
                <a:latin typeface="Comic Sans MS" pitchFamily="66" charset="0"/>
              </a:rPr>
              <a:t>(2 pts) Build the golfing attachment shown beginning on page (46/50) of your NXT manual</a:t>
            </a:r>
            <a:endParaRPr lang="en-US" sz="3400" dirty="0">
              <a:latin typeface="Comic Sans MS" pitchFamily="66" charset="0"/>
            </a:endParaRPr>
          </a:p>
          <a:p>
            <a:pPr marL="284163" indent="-284163">
              <a:tabLst>
                <a:tab pos="568325" algn="l"/>
              </a:tabLst>
            </a:pPr>
            <a:endParaRPr lang="en-US" sz="700" dirty="0">
              <a:latin typeface="Comic Sans MS" pitchFamily="66" charset="0"/>
            </a:endParaRPr>
          </a:p>
          <a:p>
            <a:pPr marL="284163" indent="-284163">
              <a:tabLst>
                <a:tab pos="568325" algn="l"/>
              </a:tabLst>
            </a:pPr>
            <a:r>
              <a:rPr lang="en-US" sz="3400" dirty="0" smtClean="0">
                <a:latin typeface="Comic Sans MS" pitchFamily="66" charset="0"/>
              </a:rPr>
              <a:t>(2 pts) Build a supporting structure for this attachment which allows you to strike the ball on the tee. The total height </a:t>
            </a:r>
            <a:r>
              <a:rPr lang="en-US" sz="3400" dirty="0" smtClean="0">
                <a:latin typeface="Comic Sans MS" pitchFamily="66" charset="0"/>
              </a:rPr>
              <a:t>of build, less than 5 1/4”.</a:t>
            </a:r>
            <a:endParaRPr lang="en-US" sz="3400" dirty="0">
              <a:latin typeface="Comic Sans MS" pitchFamily="66" charset="0"/>
            </a:endParaRPr>
          </a:p>
          <a:p>
            <a:pPr marL="284163" indent="-284163">
              <a:tabLst>
                <a:tab pos="568325" algn="l"/>
              </a:tabLst>
            </a:pPr>
            <a:endParaRPr lang="en-US" sz="700" dirty="0">
              <a:latin typeface="Comic Sans MS" pitchFamily="66" charset="0"/>
            </a:endParaRPr>
          </a:p>
          <a:p>
            <a:pPr marL="284163" indent="-284163">
              <a:tabLst>
                <a:tab pos="568325" algn="l"/>
              </a:tabLst>
            </a:pPr>
            <a:r>
              <a:rPr lang="en-US" sz="3400" dirty="0" smtClean="0">
                <a:solidFill>
                  <a:srgbClr val="FFC000"/>
                </a:solidFill>
                <a:latin typeface="Comic Sans MS" pitchFamily="66" charset="0"/>
              </a:rPr>
              <a:t>(2 pts) Build a wired-remote-control using a second </a:t>
            </a:r>
            <a:r>
              <a:rPr lang="en-US" sz="3400" dirty="0" smtClean="0">
                <a:solidFill>
                  <a:srgbClr val="FFC000"/>
                </a:solidFill>
                <a:latin typeface="Comic Sans MS" pitchFamily="66" charset="0"/>
              </a:rPr>
              <a:t>motor:</a:t>
            </a:r>
          </a:p>
          <a:p>
            <a:pPr marL="284163" indent="-284163">
              <a:tabLst>
                <a:tab pos="568325" algn="l"/>
              </a:tabLst>
            </a:pPr>
            <a:r>
              <a:rPr lang="en-US" sz="3400" dirty="0" smtClean="0">
                <a:latin typeface="Comic Sans MS" pitchFamily="66" charset="0"/>
              </a:rPr>
              <a:t>&gt;&gt; </a:t>
            </a:r>
            <a:r>
              <a:rPr lang="en-US" sz="3400" dirty="0" smtClean="0">
                <a:latin typeface="Comic Sans MS" pitchFamily="66" charset="0"/>
              </a:rPr>
              <a:t>connect </a:t>
            </a:r>
            <a:r>
              <a:rPr lang="en-US" sz="3400" dirty="0" smtClean="0">
                <a:latin typeface="Comic Sans MS" pitchFamily="66" charset="0"/>
              </a:rPr>
              <a:t>to the golfing attachment with the longest (50cm) Cord.</a:t>
            </a:r>
            <a:br>
              <a:rPr lang="en-US" sz="3400" dirty="0" smtClean="0">
                <a:latin typeface="Comic Sans MS" pitchFamily="66" charset="0"/>
              </a:rPr>
            </a:br>
            <a:r>
              <a:rPr lang="en-US" sz="3400" dirty="0" smtClean="0">
                <a:solidFill>
                  <a:srgbClr val="FFC000"/>
                </a:solidFill>
                <a:latin typeface="Comic Sans MS" pitchFamily="66" charset="0"/>
              </a:rPr>
              <a:t>&gt;&gt; attach </a:t>
            </a:r>
            <a:r>
              <a:rPr lang="en-US" sz="3400" dirty="0" smtClean="0">
                <a:solidFill>
                  <a:srgbClr val="FFC000"/>
                </a:solidFill>
                <a:latin typeface="Comic Sans MS" pitchFamily="66" charset="0"/>
              </a:rPr>
              <a:t>a “handle arm” </a:t>
            </a:r>
            <a:r>
              <a:rPr lang="en-US" sz="3400" dirty="0" smtClean="0">
                <a:solidFill>
                  <a:srgbClr val="FFC000"/>
                </a:solidFill>
                <a:latin typeface="Comic Sans MS" pitchFamily="66" charset="0"/>
              </a:rPr>
              <a:t>to </a:t>
            </a:r>
            <a:r>
              <a:rPr lang="en-US" sz="3400" dirty="0" smtClean="0">
                <a:solidFill>
                  <a:srgbClr val="FFC000"/>
                </a:solidFill>
                <a:latin typeface="Comic Sans MS" pitchFamily="66" charset="0"/>
              </a:rPr>
              <a:t>the orange motor hub at a </a:t>
            </a:r>
            <a:r>
              <a:rPr lang="en-US" sz="3400" b="1" u="sng" dirty="0" smtClean="0">
                <a:solidFill>
                  <a:srgbClr val="FFC000"/>
                </a:solidFill>
                <a:latin typeface="Comic Sans MS" pitchFamily="66" charset="0"/>
              </a:rPr>
              <a:t>minimum of 2 points</a:t>
            </a:r>
            <a:r>
              <a:rPr lang="en-US" sz="3400" dirty="0" smtClean="0">
                <a:solidFill>
                  <a:srgbClr val="FFC000"/>
                </a:solidFill>
                <a:latin typeface="Comic Sans MS" pitchFamily="66" charset="0"/>
              </a:rPr>
              <a:t> </a:t>
            </a:r>
            <a:r>
              <a:rPr lang="en-US" sz="3400" dirty="0" smtClean="0">
                <a:latin typeface="Comic Sans MS" pitchFamily="66" charset="0"/>
              </a:rPr>
              <a:t/>
            </a:r>
            <a:br>
              <a:rPr lang="en-US" sz="3400" dirty="0" smtClean="0">
                <a:latin typeface="Comic Sans MS" pitchFamily="66" charset="0"/>
              </a:rPr>
            </a:br>
            <a:r>
              <a:rPr lang="en-US" sz="3400" dirty="0" smtClean="0">
                <a:latin typeface="Comic Sans MS" pitchFamily="66" charset="0"/>
              </a:rPr>
              <a:t>&gt;&gt; do </a:t>
            </a:r>
            <a:r>
              <a:rPr lang="en-US" sz="3400" b="1" u="sng" dirty="0" smtClean="0">
                <a:latin typeface="Comic Sans MS" pitchFamily="66" charset="0"/>
              </a:rPr>
              <a:t>not</a:t>
            </a:r>
            <a:r>
              <a:rPr lang="en-US" sz="3400" dirty="0" smtClean="0">
                <a:latin typeface="Comic Sans MS" pitchFamily="66" charset="0"/>
              </a:rPr>
              <a:t> use 13 or 15 hole beams for the remote control </a:t>
            </a:r>
            <a:r>
              <a:rPr lang="en-US" sz="3400" dirty="0" smtClean="0">
                <a:latin typeface="Comic Sans MS" pitchFamily="66" charset="0"/>
              </a:rPr>
              <a:t>handle arm.</a:t>
            </a:r>
            <a:endParaRPr lang="en-US" sz="3400" dirty="0">
              <a:latin typeface="Comic Sans MS" pitchFamily="66" charset="0"/>
            </a:endParaRPr>
          </a:p>
          <a:p>
            <a:pPr marL="284163" indent="-284163">
              <a:tabLst>
                <a:tab pos="568325" algn="l"/>
              </a:tabLst>
            </a:pPr>
            <a:endParaRPr lang="en-US" sz="700" dirty="0">
              <a:latin typeface="Comic Sans MS" pitchFamily="66" charset="0"/>
            </a:endParaRPr>
          </a:p>
          <a:p>
            <a:pPr marL="284163" indent="-284163">
              <a:tabLst>
                <a:tab pos="568325" algn="l"/>
              </a:tabLst>
            </a:pPr>
            <a:r>
              <a:rPr lang="en-US" sz="3400" dirty="0" smtClean="0">
                <a:solidFill>
                  <a:srgbClr val="FFC000"/>
                </a:solidFill>
                <a:latin typeface="Comic Sans MS" pitchFamily="66" charset="0"/>
              </a:rPr>
              <a:t>(2 pts) As you test your evolving design, on the back of this page describe what happened when you tested it and what you changed to improve it (list a minimum of 4 tests/changes) </a:t>
            </a:r>
            <a:endParaRPr lang="en-US" sz="3400" dirty="0">
              <a:latin typeface="Comic Sans MS" pitchFamily="66" charset="0"/>
            </a:endParaRPr>
          </a:p>
          <a:p>
            <a:pPr marL="284163" indent="-284163">
              <a:tabLst>
                <a:tab pos="568325" algn="l"/>
              </a:tabLst>
            </a:pPr>
            <a:endParaRPr lang="en-US" sz="700" dirty="0">
              <a:latin typeface="Comic Sans MS" pitchFamily="66" charset="0"/>
            </a:endParaRPr>
          </a:p>
          <a:p>
            <a:pPr marL="284163" indent="-284163">
              <a:tabLst>
                <a:tab pos="568325" algn="l"/>
              </a:tabLst>
            </a:pPr>
            <a:r>
              <a:rPr lang="en-US" sz="3400" b="1" dirty="0" smtClean="0">
                <a:latin typeface="Comic Sans MS" pitchFamily="66" charset="0"/>
              </a:rPr>
              <a:t>Each team will have two attempts to demonstrate their solution (each team member takes a turn)</a:t>
            </a:r>
            <a:endParaRPr lang="en-US" sz="3400" dirty="0">
              <a:latin typeface="Comic Sans MS" pitchFamily="66" charset="0"/>
            </a:endParaRPr>
          </a:p>
          <a:p>
            <a:pPr marL="284163" indent="-284163">
              <a:tabLst>
                <a:tab pos="568325" algn="l"/>
              </a:tabLst>
            </a:pPr>
            <a:endParaRPr lang="en-US" sz="700" dirty="0">
              <a:latin typeface="Comic Sans MS" pitchFamily="66" charset="0"/>
            </a:endParaRPr>
          </a:p>
          <a:p>
            <a:pPr marL="284163" indent="-284163">
              <a:tabLst>
                <a:tab pos="568325" algn="l"/>
              </a:tabLst>
            </a:pPr>
            <a:r>
              <a:rPr lang="en-US" sz="3400" dirty="0" smtClean="0">
                <a:solidFill>
                  <a:srgbClr val="FFC000"/>
                </a:solidFill>
                <a:latin typeface="Comic Sans MS" pitchFamily="66" charset="0"/>
              </a:rPr>
              <a:t>(2 pts) While holding only the remote control, strike the ball from the tee</a:t>
            </a:r>
            <a:endParaRPr lang="en-US" sz="3400" dirty="0">
              <a:latin typeface="Comic Sans MS" pitchFamily="66" charset="0"/>
            </a:endParaRPr>
          </a:p>
          <a:p>
            <a:pPr marL="284163" indent="-284163">
              <a:tabLst>
                <a:tab pos="568325" algn="l"/>
              </a:tabLst>
            </a:pPr>
            <a:endParaRPr lang="en-US" sz="700" dirty="0">
              <a:latin typeface="Comic Sans MS" pitchFamily="66" charset="0"/>
            </a:endParaRPr>
          </a:p>
          <a:p>
            <a:pPr marL="284163" indent="-284163">
              <a:tabLst>
                <a:tab pos="568325" algn="l"/>
              </a:tabLst>
            </a:pPr>
            <a:r>
              <a:rPr lang="en-US" sz="3400" dirty="0" smtClean="0">
                <a:latin typeface="Comic Sans MS" pitchFamily="66" charset="0"/>
              </a:rPr>
              <a:t>(2 pts) Strike the ball hard enough to go off the top of the </a:t>
            </a:r>
            <a:r>
              <a:rPr lang="en-US" sz="3400" dirty="0">
                <a:latin typeface="Comic Sans MS" pitchFamily="66" charset="0"/>
              </a:rPr>
              <a:t>ramp</a:t>
            </a:r>
          </a:p>
          <a:p>
            <a:pPr marL="284163" indent="-284163">
              <a:tabLst>
                <a:tab pos="568325" algn="l"/>
              </a:tabLst>
            </a:pPr>
            <a:endParaRPr lang="en-US" sz="700" dirty="0">
              <a:latin typeface="Comic Sans MS" pitchFamily="66" charset="0"/>
            </a:endParaRPr>
          </a:p>
          <a:p>
            <a:pPr marL="284163" lvl="0" indent="-284163">
              <a:tabLst>
                <a:tab pos="568325" algn="l"/>
              </a:tabLst>
            </a:pPr>
            <a:r>
              <a:rPr lang="en-US" sz="3400" dirty="0" smtClean="0">
                <a:latin typeface="Comic Sans MS" pitchFamily="66" charset="0"/>
              </a:rPr>
              <a:t>(Bonus: 1 pt) Score a hole-in-one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 calcmode="lin" valueType="num">
                                      <p:cBhvr additive="base">
                                        <p:cTn id="5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7" end="17"/>
                                            </p:txEl>
                                          </p:spTgt>
                                        </p:tgtEl>
                                        <p:attrNameLst>
                                          <p:attrName>style.visibility</p:attrName>
                                        </p:attrNameLst>
                                      </p:cBhvr>
                                      <p:to>
                                        <p:strVal val="visible"/>
                                      </p:to>
                                    </p:set>
                                    <p:anim calcmode="lin" valueType="num">
                                      <p:cBhvr additive="base">
                                        <p:cTn id="6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2306319"/>
              </p:ext>
            </p:extLst>
          </p:nvPr>
        </p:nvGraphicFramePr>
        <p:xfrm>
          <a:off x="1752600" y="228600"/>
          <a:ext cx="5639741" cy="6858782"/>
        </p:xfrm>
        <a:graphic>
          <a:graphicData uri="http://schemas.openxmlformats.org/presentationml/2006/ole">
            <mc:AlternateContent xmlns:mc="http://schemas.openxmlformats.org/markup-compatibility/2006">
              <mc:Choice xmlns:v="urn:schemas-microsoft-com:vml" Requires="v">
                <p:oleObj spid="_x0000_s29700" name="Document" r:id="rId4" imgW="6872357" imgH="8358583" progId="Word.Document.8">
                  <p:embed/>
                </p:oleObj>
              </mc:Choice>
              <mc:Fallback>
                <p:oleObj name="Document" r:id="rId4" imgW="6872357" imgH="8358583" progId="Word.Document.8">
                  <p:embed/>
                  <p:pic>
                    <p:nvPicPr>
                      <p:cNvPr id="0" name=""/>
                      <p:cNvPicPr/>
                      <p:nvPr/>
                    </p:nvPicPr>
                    <p:blipFill>
                      <a:blip r:embed="rId5"/>
                      <a:stretch>
                        <a:fillRect/>
                      </a:stretch>
                    </p:blipFill>
                    <p:spPr>
                      <a:xfrm>
                        <a:off x="1752600" y="228600"/>
                        <a:ext cx="5639741" cy="6858782"/>
                      </a:xfrm>
                      <a:prstGeom prst="rect">
                        <a:avLst/>
                      </a:prstGeom>
                    </p:spPr>
                  </p:pic>
                </p:oleObj>
              </mc:Fallback>
            </mc:AlternateContent>
          </a:graphicData>
        </a:graphic>
      </p:graphicFrame>
    </p:spTree>
    <p:extLst>
      <p:ext uri="{BB962C8B-B14F-4D97-AF65-F5344CB8AC3E}">
        <p14:creationId xmlns:p14="http://schemas.microsoft.com/office/powerpoint/2010/main" val="1720294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4" y="152400"/>
            <a:ext cx="8991600" cy="1143000"/>
          </a:xfrm>
        </p:spPr>
        <p:txBody>
          <a:bodyPr>
            <a:normAutofit/>
          </a:bodyPr>
          <a:lstStyle/>
          <a:p>
            <a:pPr algn="ctr"/>
            <a:r>
              <a:rPr lang="en-US" dirty="0" smtClean="0"/>
              <a:t>Just for fun – The Driving Range</a:t>
            </a:r>
            <a:r>
              <a:rPr lang="en-US" dirty="0"/>
              <a:t>!</a:t>
            </a:r>
          </a:p>
        </p:txBody>
      </p:sp>
      <p:sp>
        <p:nvSpPr>
          <p:cNvPr id="3" name="Content Placeholder 2"/>
          <p:cNvSpPr>
            <a:spLocks noGrp="1"/>
          </p:cNvSpPr>
          <p:nvPr>
            <p:ph idx="1"/>
          </p:nvPr>
        </p:nvSpPr>
        <p:spPr/>
        <p:txBody>
          <a:bodyPr>
            <a:normAutofit lnSpcReduction="10000"/>
          </a:bodyPr>
          <a:lstStyle/>
          <a:p>
            <a:r>
              <a:rPr lang="en-US" dirty="0"/>
              <a:t>The Driving Range </a:t>
            </a:r>
            <a:r>
              <a:rPr lang="en-US" dirty="0" smtClean="0"/>
              <a:t>is an </a:t>
            </a:r>
            <a:r>
              <a:rPr lang="en-US" dirty="0"/>
              <a:t>extension exercise for those who finished </a:t>
            </a:r>
            <a:r>
              <a:rPr lang="en-US" dirty="0" smtClean="0"/>
              <a:t>the Golf Tournament </a:t>
            </a:r>
            <a:r>
              <a:rPr lang="en-US" dirty="0"/>
              <a:t>challenge - </a:t>
            </a:r>
            <a:r>
              <a:rPr lang="en-US" dirty="0" smtClean="0"/>
              <a:t>it is a </a:t>
            </a:r>
            <a:r>
              <a:rPr lang="en-US" dirty="0"/>
              <a:t>"see who can hit it the farthest" exercise</a:t>
            </a:r>
            <a:r>
              <a:rPr lang="en-US" dirty="0" smtClean="0"/>
              <a:t>.</a:t>
            </a:r>
          </a:p>
          <a:p>
            <a:endParaRPr lang="en-US" dirty="0"/>
          </a:p>
          <a:p>
            <a:r>
              <a:rPr lang="en-US" dirty="0" smtClean="0"/>
              <a:t>Go into the supply room and “golf” from the red tape.</a:t>
            </a:r>
          </a:p>
          <a:p>
            <a:endParaRPr lang="en-US" dirty="0" smtClean="0"/>
          </a:p>
          <a:p>
            <a:r>
              <a:rPr lang="en-US" dirty="0" smtClean="0"/>
              <a:t>Mark your farthest straight shot to where the ball stops or hits the wall (not after bouncing off anything) with a 1” square of masking tape and mark with your team # (i.e. 2A or 3C)</a:t>
            </a:r>
            <a:r>
              <a:rPr lang="en-US" dirty="0"/>
              <a:t/>
            </a:r>
            <a:br>
              <a:rPr lang="en-US" dirty="0"/>
            </a:br>
            <a:endParaRPr lang="en-US" dirty="0"/>
          </a:p>
        </p:txBody>
      </p:sp>
    </p:spTree>
    <p:extLst>
      <p:ext uri="{BB962C8B-B14F-4D97-AF65-F5344CB8AC3E}">
        <p14:creationId xmlns:p14="http://schemas.microsoft.com/office/powerpoint/2010/main" val="1743530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495300"/>
          </a:xfrm>
        </p:spPr>
        <p:txBody>
          <a:bodyPr>
            <a:noAutofit/>
          </a:bodyPr>
          <a:lstStyle/>
          <a:p>
            <a:pPr algn="ctr">
              <a:defRPr/>
            </a:pPr>
            <a:r>
              <a:rPr lang="en-US" sz="4800" dirty="0" smtClean="0">
                <a:solidFill>
                  <a:schemeClr val="accent3">
                    <a:lumMod val="40000"/>
                    <a:lumOff val="60000"/>
                  </a:schemeClr>
                </a:solidFill>
              </a:rPr>
              <a:t>1.6 Faraday Golfing Machine</a:t>
            </a:r>
            <a:endParaRPr lang="en-US" sz="4800" dirty="0">
              <a:solidFill>
                <a:schemeClr val="accent3">
                  <a:lumMod val="40000"/>
                  <a:lumOff val="60000"/>
                </a:schemeClr>
              </a:solidFill>
            </a:endParaRPr>
          </a:p>
        </p:txBody>
      </p:sp>
      <p:sp>
        <p:nvSpPr>
          <p:cNvPr id="3075" name="Subtitle 2"/>
          <p:cNvSpPr>
            <a:spLocks noGrp="1"/>
          </p:cNvSpPr>
          <p:nvPr>
            <p:ph type="subTitle" idx="1"/>
          </p:nvPr>
        </p:nvSpPr>
        <p:spPr>
          <a:xfrm>
            <a:off x="228600" y="990600"/>
            <a:ext cx="8763000" cy="3609975"/>
          </a:xfrm>
        </p:spPr>
        <p:txBody>
          <a:bodyPr>
            <a:noAutofit/>
          </a:bodyPr>
          <a:lstStyle/>
          <a:p>
            <a:pPr algn="l"/>
            <a:r>
              <a:rPr lang="en-US" sz="2800" b="1" dirty="0" smtClean="0">
                <a:solidFill>
                  <a:schemeClr val="bg1"/>
                </a:solidFill>
              </a:rPr>
              <a:t>Overview: </a:t>
            </a:r>
          </a:p>
          <a:p>
            <a:pPr algn="l"/>
            <a:r>
              <a:rPr lang="en-US" sz="2400" dirty="0" smtClean="0">
                <a:solidFill>
                  <a:schemeClr val="bg1"/>
                </a:solidFill>
              </a:rPr>
              <a:t>This lesson gives students an opportunity to build a relatively complex structure from the NXT kit that uses a wide variety of components (the 9797 kit soccer/golf attachment). Students are then introduced to Faraday's Law and use this knowledge and their structural building skills to create a Faraday Golfing machine.</a:t>
            </a:r>
          </a:p>
          <a:p>
            <a:pPr algn="l"/>
            <a:r>
              <a:rPr lang="en-US" sz="2800" b="1" dirty="0" smtClean="0">
                <a:solidFill>
                  <a:schemeClr val="bg1"/>
                </a:solidFill>
              </a:rPr>
              <a:t>Objectives: </a:t>
            </a:r>
          </a:p>
          <a:p>
            <a:pPr algn="l"/>
            <a:r>
              <a:rPr lang="en-US" sz="2000" dirty="0" smtClean="0">
                <a:solidFill>
                  <a:schemeClr val="bg1"/>
                </a:solidFill>
              </a:rPr>
              <a:t>Students will be able to:</a:t>
            </a:r>
          </a:p>
          <a:p>
            <a:pPr marL="346075" indent="-346075" algn="l"/>
            <a:r>
              <a:rPr lang="en-US" sz="2800" dirty="0" smtClean="0">
                <a:solidFill>
                  <a:schemeClr val="bg1"/>
                </a:solidFill>
              </a:rPr>
              <a:t>1. Describe examples of how robotics components interact to achieve desired functionality</a:t>
            </a:r>
          </a:p>
          <a:p>
            <a:pPr algn="l"/>
            <a:r>
              <a:rPr lang="en-US" sz="2800" dirty="0" smtClean="0">
                <a:solidFill>
                  <a:schemeClr val="bg1"/>
                </a:solidFill>
              </a:rPr>
              <a:t>2. Explain Faraday's Law</a:t>
            </a:r>
          </a:p>
          <a:p>
            <a:pPr algn="l"/>
            <a:r>
              <a:rPr lang="en-US" sz="2800" dirty="0" smtClean="0">
                <a:solidFill>
                  <a:schemeClr val="bg1"/>
                </a:solidFill>
              </a:rPr>
              <a:t>3. Build an NXT-based golfing machine</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pPr algn="ctr"/>
            <a:r>
              <a:rPr lang="en-US" dirty="0" smtClean="0"/>
              <a:t>Faraday’s Law</a:t>
            </a:r>
          </a:p>
        </p:txBody>
      </p:sp>
      <p:sp>
        <p:nvSpPr>
          <p:cNvPr id="4099" name="TextBox 3"/>
          <p:cNvSpPr txBox="1">
            <a:spLocks noChangeArrowheads="1"/>
          </p:cNvSpPr>
          <p:nvPr/>
        </p:nvSpPr>
        <p:spPr bwMode="auto">
          <a:xfrm>
            <a:off x="152400" y="4648200"/>
            <a:ext cx="2817813" cy="1477963"/>
          </a:xfrm>
          <a:prstGeom prst="rect">
            <a:avLst/>
          </a:prstGeom>
          <a:noFill/>
          <a:ln w="9525">
            <a:noFill/>
            <a:miter lim="800000"/>
            <a:headEnd/>
            <a:tailEnd/>
          </a:ln>
        </p:spPr>
        <p:txBody>
          <a:bodyPr wrap="none">
            <a:spAutoFit/>
          </a:bodyPr>
          <a:lstStyle/>
          <a:p>
            <a:endParaRPr lang="en-US" dirty="0">
              <a:hlinkClick r:id="rId3"/>
            </a:endParaRPr>
          </a:p>
          <a:p>
            <a:r>
              <a:rPr lang="en-US" dirty="0">
                <a:hlinkClick r:id="rId3"/>
              </a:rPr>
              <a:t>Faraday’ s Law Animation</a:t>
            </a:r>
            <a:endParaRPr lang="en-US" dirty="0"/>
          </a:p>
          <a:p>
            <a:endParaRPr lang="en-US" dirty="0"/>
          </a:p>
          <a:p>
            <a:r>
              <a:rPr lang="en-US" dirty="0">
                <a:hlinkClick r:id="rId4"/>
              </a:rPr>
              <a:t>Generator Animation</a:t>
            </a:r>
            <a:endParaRPr lang="en-US" dirty="0"/>
          </a:p>
          <a:p>
            <a:endParaRPr lang="en-US" dirty="0"/>
          </a:p>
        </p:txBody>
      </p:sp>
      <p:pic>
        <p:nvPicPr>
          <p:cNvPr id="16387" name="Picture 3"/>
          <p:cNvPicPr>
            <a:picLocks noChangeAspect="1" noChangeArrowheads="1"/>
          </p:cNvPicPr>
          <p:nvPr/>
        </p:nvPicPr>
        <p:blipFill>
          <a:blip r:embed="rId5" cstate="print"/>
          <a:srcRect/>
          <a:stretch>
            <a:fillRect/>
          </a:stretch>
        </p:blipFill>
        <p:spPr bwMode="auto">
          <a:xfrm>
            <a:off x="457200" y="1219200"/>
            <a:ext cx="1905000" cy="2787650"/>
          </a:xfrm>
          <a:prstGeom prst="rect">
            <a:avLst/>
          </a:prstGeom>
          <a:noFill/>
          <a:ln w="9525">
            <a:noFill/>
            <a:miter lim="800000"/>
            <a:headEnd/>
            <a:tailEnd/>
          </a:ln>
        </p:spPr>
      </p:pic>
      <p:sp>
        <p:nvSpPr>
          <p:cNvPr id="11" name="TextBox 10"/>
          <p:cNvSpPr txBox="1">
            <a:spLocks noChangeArrowheads="1"/>
          </p:cNvSpPr>
          <p:nvPr/>
        </p:nvSpPr>
        <p:spPr bwMode="auto">
          <a:xfrm>
            <a:off x="457200" y="4191000"/>
            <a:ext cx="1905000" cy="369888"/>
          </a:xfrm>
          <a:prstGeom prst="rect">
            <a:avLst/>
          </a:prstGeom>
          <a:noFill/>
          <a:ln w="9525">
            <a:noFill/>
            <a:miter lim="800000"/>
            <a:headEnd/>
            <a:tailEnd/>
          </a:ln>
        </p:spPr>
        <p:txBody>
          <a:bodyPr wrap="square">
            <a:spAutoFit/>
          </a:bodyPr>
          <a:lstStyle/>
          <a:p>
            <a:pPr algn="ctr"/>
            <a:r>
              <a:rPr lang="en-US" dirty="0"/>
              <a:t>Michael Faraday</a:t>
            </a:r>
          </a:p>
        </p:txBody>
      </p:sp>
      <p:pic>
        <p:nvPicPr>
          <p:cNvPr id="5124" name="Picture 4" descr="Image"/>
          <p:cNvPicPr>
            <a:picLocks noChangeAspect="1" noChangeArrowheads="1"/>
          </p:cNvPicPr>
          <p:nvPr/>
        </p:nvPicPr>
        <p:blipFill>
          <a:blip r:embed="rId6" cstate="print"/>
          <a:srcRect/>
          <a:stretch>
            <a:fillRect/>
          </a:stretch>
        </p:blipFill>
        <p:spPr bwMode="auto">
          <a:xfrm>
            <a:off x="6248400" y="5334000"/>
            <a:ext cx="2033411" cy="838200"/>
          </a:xfrm>
          <a:prstGeom prst="rect">
            <a:avLst/>
          </a:prstGeom>
          <a:noFill/>
        </p:spPr>
      </p:pic>
      <p:sp>
        <p:nvSpPr>
          <p:cNvPr id="12" name="Rectangle 11"/>
          <p:cNvSpPr/>
          <p:nvPr/>
        </p:nvSpPr>
        <p:spPr>
          <a:xfrm>
            <a:off x="3352800" y="1143000"/>
            <a:ext cx="5638800" cy="5878532"/>
          </a:xfrm>
          <a:prstGeom prst="rect">
            <a:avLst/>
          </a:prstGeom>
        </p:spPr>
        <p:txBody>
          <a:bodyPr wrap="square">
            <a:spAutoFit/>
          </a:bodyPr>
          <a:lstStyle/>
          <a:p>
            <a:pPr lvl="0" eaLnBrk="0" hangingPunct="0"/>
            <a:r>
              <a:rPr lang="en-US" sz="2000" dirty="0" smtClean="0">
                <a:latin typeface="Arial" pitchFamily="34" charset="0"/>
              </a:rPr>
              <a:t/>
            </a:r>
            <a:br>
              <a:rPr lang="en-US" sz="2000" dirty="0" smtClean="0">
                <a:latin typeface="Arial" pitchFamily="34" charset="0"/>
              </a:rPr>
            </a:br>
            <a:r>
              <a:rPr lang="en-US" sz="2000" dirty="0" smtClean="0">
                <a:latin typeface="Arial" pitchFamily="34" charset="0"/>
              </a:rPr>
              <a:t>Any change in the magnetic environment of a coil of wire will cause a voltage to be in the coil. No matter how the change is produced, the voltage will be generated. The change could be produced by changing the magnetic field strength, moving a magnet toward or away from the coil, moving the coil into or out of the magnetic field, rotating the coil relative to the magnet, etc.</a:t>
            </a:r>
            <a:br>
              <a:rPr lang="en-US" sz="2000" dirty="0" smtClean="0">
                <a:latin typeface="Arial" pitchFamily="34" charset="0"/>
              </a:rPr>
            </a:br>
            <a:r>
              <a:rPr lang="en-US" sz="600" dirty="0" smtClean="0">
                <a:latin typeface="Arial" pitchFamily="34" charset="0"/>
              </a:rPr>
              <a:t/>
            </a:r>
            <a:br>
              <a:rPr lang="en-US" sz="600" dirty="0" smtClean="0">
                <a:latin typeface="Arial" pitchFamily="34" charset="0"/>
              </a:rPr>
            </a:br>
            <a:r>
              <a:rPr lang="en-US" dirty="0" smtClean="0">
                <a:latin typeface="Arial" pitchFamily="34" charset="0"/>
              </a:rPr>
              <a:t>  </a:t>
            </a:r>
            <a:r>
              <a:rPr lang="en-US" sz="3200" dirty="0" smtClean="0">
                <a:latin typeface="Arial" pitchFamily="34" charset="0"/>
              </a:rPr>
              <a:t> </a:t>
            </a:r>
            <a:r>
              <a:rPr lang="en-US" dirty="0" smtClean="0">
                <a:latin typeface="Arial" pitchFamily="34" charset="0"/>
              </a:rPr>
              <a:t>                  </a:t>
            </a:r>
            <a:br>
              <a:rPr lang="en-US" dirty="0" smtClean="0">
                <a:latin typeface="Arial" pitchFamily="34" charset="0"/>
              </a:rPr>
            </a:br>
            <a:endParaRPr lang="en-US" dirty="0" smtClean="0">
              <a:latin typeface="Arial" pitchFamily="34" charset="0"/>
            </a:endParaRPr>
          </a:p>
          <a:p>
            <a:pPr lvl="0" eaLnBrk="0" hangingPunct="0"/>
            <a:r>
              <a:rPr lang="en-US" dirty="0" smtClean="0">
                <a:solidFill>
                  <a:srgbClr val="FFC000"/>
                </a:solidFill>
                <a:latin typeface="Arial" pitchFamily="34" charset="0"/>
              </a:rPr>
              <a:t>V - Voltage generated</a:t>
            </a:r>
          </a:p>
          <a:p>
            <a:pPr lvl="0" eaLnBrk="0" hangingPunct="0"/>
            <a:r>
              <a:rPr lang="en-US" dirty="0" smtClean="0">
                <a:solidFill>
                  <a:srgbClr val="FFC000"/>
                </a:solidFill>
                <a:latin typeface="Arial" pitchFamily="34" charset="0"/>
              </a:rPr>
              <a:t>B - Magnetic flux</a:t>
            </a:r>
          </a:p>
          <a:p>
            <a:pPr lvl="0" eaLnBrk="0" hangingPunct="0"/>
            <a:r>
              <a:rPr lang="en-US" dirty="0" smtClean="0">
                <a:solidFill>
                  <a:srgbClr val="FFC000"/>
                </a:solidFill>
                <a:latin typeface="Arial" pitchFamily="34" charset="0"/>
              </a:rPr>
              <a:t>t – Time</a:t>
            </a:r>
          </a:p>
          <a:p>
            <a:pPr lvl="0" eaLnBrk="0" hangingPunct="0"/>
            <a:r>
              <a:rPr lang="en-US" dirty="0" smtClean="0">
                <a:solidFill>
                  <a:srgbClr val="FFC000"/>
                </a:solidFill>
                <a:latin typeface="Arial" pitchFamily="34" charset="0"/>
              </a:rPr>
              <a:t>A - Area of the coil</a:t>
            </a:r>
          </a:p>
          <a:p>
            <a:pPr lvl="0" eaLnBrk="0" hangingPunct="0"/>
            <a:r>
              <a:rPr lang="en-US" dirty="0" smtClean="0">
                <a:solidFill>
                  <a:srgbClr val="FFC000"/>
                </a:solidFill>
                <a:latin typeface="Arial" pitchFamily="34" charset="0"/>
              </a:rPr>
              <a:t>N - Number of turns</a:t>
            </a:r>
            <a:r>
              <a:rPr lang="en-US" dirty="0" smtClean="0">
                <a:latin typeface="Arial" pitchFamily="34" charset="0"/>
              </a:rPr>
              <a:t/>
            </a:r>
            <a:br>
              <a:rPr lang="en-US" dirty="0" smtClean="0">
                <a:latin typeface="Arial" pitchFamily="34" charset="0"/>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linds(horizontal)">
                                      <p:cBhvr>
                                        <p:cTn id="7" dur="500"/>
                                        <p:tgtEl>
                                          <p:spTgt spid="1638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motor cutaway"/>
          <p:cNvPicPr>
            <a:picLocks noChangeAspect="1"/>
          </p:cNvPicPr>
          <p:nvPr/>
        </p:nvPicPr>
        <p:blipFill>
          <a:blip r:embed="rId3" cstate="print"/>
          <a:srcRect/>
          <a:stretch>
            <a:fillRect/>
          </a:stretch>
        </p:blipFill>
        <p:spPr bwMode="auto">
          <a:xfrm>
            <a:off x="228600" y="1219200"/>
            <a:ext cx="5527675" cy="2819400"/>
          </a:xfrm>
          <a:prstGeom prst="rect">
            <a:avLst/>
          </a:prstGeom>
          <a:noFill/>
          <a:ln w="9525">
            <a:noFill/>
            <a:miter lim="800000"/>
            <a:headEnd/>
            <a:tailEnd/>
          </a:ln>
        </p:spPr>
      </p:pic>
      <p:pic>
        <p:nvPicPr>
          <p:cNvPr id="3075" name="Picture 8" descr="motor parts"/>
          <p:cNvPicPr>
            <a:picLocks noChangeAspect="1"/>
          </p:cNvPicPr>
          <p:nvPr/>
        </p:nvPicPr>
        <p:blipFill>
          <a:blip r:embed="rId4" cstate="print"/>
          <a:srcRect/>
          <a:stretch>
            <a:fillRect/>
          </a:stretch>
        </p:blipFill>
        <p:spPr bwMode="auto">
          <a:xfrm>
            <a:off x="4724400" y="3657600"/>
            <a:ext cx="3962400" cy="2828925"/>
          </a:xfrm>
          <a:prstGeom prst="rect">
            <a:avLst/>
          </a:prstGeom>
          <a:noFill/>
          <a:ln w="9525">
            <a:noFill/>
            <a:miter lim="800000"/>
            <a:headEnd/>
            <a:tailEnd/>
          </a:ln>
        </p:spPr>
      </p:pic>
      <p:sp>
        <p:nvSpPr>
          <p:cNvPr id="6" name="Rectangle 5"/>
          <p:cNvSpPr/>
          <p:nvPr/>
        </p:nvSpPr>
        <p:spPr>
          <a:xfrm>
            <a:off x="1699518" y="228600"/>
            <a:ext cx="5794855" cy="923330"/>
          </a:xfrm>
          <a:prstGeom prst="rect">
            <a:avLst/>
          </a:prstGeom>
          <a:noFill/>
        </p:spPr>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NXT Motor –Inside</a:t>
            </a:r>
          </a:p>
        </p:txBody>
      </p:sp>
      <p:sp>
        <p:nvSpPr>
          <p:cNvPr id="3077" name="TextBox 6"/>
          <p:cNvSpPr txBox="1">
            <a:spLocks noChangeArrowheads="1"/>
          </p:cNvSpPr>
          <p:nvPr/>
        </p:nvSpPr>
        <p:spPr bwMode="auto">
          <a:xfrm rot="-5400000">
            <a:off x="4515644" y="4399756"/>
            <a:ext cx="492125" cy="1141413"/>
          </a:xfrm>
          <a:prstGeom prst="rect">
            <a:avLst/>
          </a:prstGeom>
          <a:noFill/>
          <a:ln w="9525">
            <a:noFill/>
            <a:miter lim="800000"/>
            <a:headEnd/>
            <a:tailEnd/>
          </a:ln>
        </p:spPr>
        <p:txBody>
          <a:bodyPr vert="eaVert" wrap="none">
            <a:spAutoFit/>
          </a:bodyPr>
          <a:lstStyle/>
          <a:p>
            <a:r>
              <a:rPr lang="en-US" sz="2000" b="1">
                <a:latin typeface="Calibri" charset="0"/>
              </a:rPr>
              <a:t>Motor  &gt;&gt;</a:t>
            </a:r>
          </a:p>
        </p:txBody>
      </p:sp>
      <p:sp>
        <p:nvSpPr>
          <p:cNvPr id="3078" name="TextBox 6"/>
          <p:cNvSpPr txBox="1">
            <a:spLocks noChangeArrowheads="1"/>
          </p:cNvSpPr>
          <p:nvPr/>
        </p:nvSpPr>
        <p:spPr bwMode="auto">
          <a:xfrm>
            <a:off x="381000" y="4953000"/>
            <a:ext cx="1865313" cy="923925"/>
          </a:xfrm>
          <a:prstGeom prst="rect">
            <a:avLst/>
          </a:prstGeom>
          <a:noFill/>
          <a:ln w="9525">
            <a:noFill/>
            <a:miter lim="800000"/>
            <a:headEnd/>
            <a:tailEnd/>
          </a:ln>
        </p:spPr>
        <p:txBody>
          <a:bodyPr wrap="none">
            <a:spAutoFit/>
          </a:bodyPr>
          <a:lstStyle/>
          <a:p>
            <a:r>
              <a:rPr lang="en-US">
                <a:hlinkClick r:id="rId5"/>
              </a:rPr>
              <a:t>Electromagnet  </a:t>
            </a:r>
            <a:endParaRPr lang="en-US"/>
          </a:p>
          <a:p>
            <a:endParaRPr lang="en-US">
              <a:hlinkClick r:id="rId6"/>
            </a:endParaRPr>
          </a:p>
          <a:p>
            <a:r>
              <a:rPr lang="en-US">
                <a:hlinkClick r:id="rId7"/>
              </a:rPr>
              <a:t>Motor Animation</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0"/>
            <a:ext cx="8229600" cy="1143000"/>
          </a:xfrm>
        </p:spPr>
        <p:txBody>
          <a:bodyPr/>
          <a:lstStyle/>
          <a:p>
            <a:pPr algn="ctr"/>
            <a:r>
              <a:rPr lang="en-US" b="1" dirty="0" smtClean="0"/>
              <a:t>Faraday </a:t>
            </a:r>
            <a:r>
              <a:rPr lang="en-US" b="1" dirty="0"/>
              <a:t>Golfing Machine</a:t>
            </a:r>
            <a:endParaRPr lang="en-US" b="1" dirty="0" smtClean="0"/>
          </a:p>
        </p:txBody>
      </p:sp>
      <p:pic>
        <p:nvPicPr>
          <p:cNvPr id="17413" name="Picture 5"/>
          <p:cNvPicPr>
            <a:picLocks noGrp="1" noChangeAspect="1" noChangeArrowheads="1"/>
          </p:cNvPicPr>
          <p:nvPr>
            <p:ph idx="1"/>
          </p:nvPr>
        </p:nvPicPr>
        <p:blipFill>
          <a:blip r:embed="rId3" cstate="print"/>
          <a:srcRect/>
          <a:stretch>
            <a:fillRect/>
          </a:stretch>
        </p:blipFill>
        <p:spPr>
          <a:xfrm>
            <a:off x="2895600" y="2362200"/>
            <a:ext cx="3586163" cy="2619375"/>
          </a:xfrm>
          <a:noFill/>
        </p:spPr>
      </p:pic>
      <p:sp>
        <p:nvSpPr>
          <p:cNvPr id="5" name="TextBox 4"/>
          <p:cNvSpPr txBox="1">
            <a:spLocks noChangeArrowheads="1"/>
          </p:cNvSpPr>
          <p:nvPr/>
        </p:nvSpPr>
        <p:spPr bwMode="auto">
          <a:xfrm>
            <a:off x="430212" y="1219200"/>
            <a:ext cx="8256587" cy="954107"/>
          </a:xfrm>
          <a:prstGeom prst="rect">
            <a:avLst/>
          </a:prstGeom>
          <a:noFill/>
          <a:ln w="9525">
            <a:noFill/>
            <a:miter lim="800000"/>
            <a:headEnd/>
            <a:tailEnd/>
          </a:ln>
        </p:spPr>
        <p:txBody>
          <a:bodyPr wrap="square">
            <a:spAutoFit/>
          </a:bodyPr>
          <a:lstStyle/>
          <a:p>
            <a:pPr algn="ctr"/>
            <a:r>
              <a:rPr lang="en-US" sz="2800" dirty="0"/>
              <a:t>We’ll start by building this golfing attachment </a:t>
            </a:r>
            <a:endParaRPr lang="en-US" sz="2800" dirty="0" smtClean="0"/>
          </a:p>
          <a:p>
            <a:pPr algn="ctr"/>
            <a:r>
              <a:rPr lang="en-US" sz="2800" dirty="0" smtClean="0"/>
              <a:t>(</a:t>
            </a:r>
            <a:r>
              <a:rPr lang="en-US" sz="2800" dirty="0"/>
              <a:t>pg </a:t>
            </a:r>
            <a:r>
              <a:rPr lang="en-US" sz="2800" dirty="0" smtClean="0"/>
              <a:t>46/50</a:t>
            </a:r>
            <a:r>
              <a:rPr lang="en-US" sz="2800" dirty="0"/>
              <a:t>):</a:t>
            </a:r>
          </a:p>
        </p:txBody>
      </p:sp>
      <p:sp>
        <p:nvSpPr>
          <p:cNvPr id="10" name="TextBox 9"/>
          <p:cNvSpPr txBox="1">
            <a:spLocks noChangeArrowheads="1"/>
          </p:cNvSpPr>
          <p:nvPr/>
        </p:nvSpPr>
        <p:spPr bwMode="auto">
          <a:xfrm>
            <a:off x="203200" y="5105400"/>
            <a:ext cx="8940800" cy="1384300"/>
          </a:xfrm>
          <a:prstGeom prst="rect">
            <a:avLst/>
          </a:prstGeom>
          <a:noFill/>
          <a:ln w="9525">
            <a:noFill/>
            <a:miter lim="800000"/>
            <a:headEnd/>
            <a:tailEnd/>
          </a:ln>
        </p:spPr>
        <p:txBody>
          <a:bodyPr wrap="none">
            <a:spAutoFit/>
          </a:bodyPr>
          <a:lstStyle/>
          <a:p>
            <a:r>
              <a:rPr lang="en-US" sz="2800" dirty="0"/>
              <a:t>Then build a frame structure to support it</a:t>
            </a:r>
          </a:p>
          <a:p>
            <a:pPr lvl="1">
              <a:buFont typeface="Arial" charset="0"/>
              <a:buChar char="•"/>
            </a:pPr>
            <a:r>
              <a:rPr lang="en-US" sz="2800" dirty="0"/>
              <a:t> remember how to build strong shapes?</a:t>
            </a:r>
          </a:p>
          <a:p>
            <a:r>
              <a:rPr lang="en-US" sz="2800" dirty="0"/>
              <a:t>Then build a wired-remote control using </a:t>
            </a:r>
            <a:r>
              <a:rPr lang="en-US" sz="2800" u="sng" dirty="0"/>
              <a:t>Faraday’s Law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7413"/>
                                        </p:tgtEl>
                                        <p:attrNameLst>
                                          <p:attrName>style.visibility</p:attrName>
                                        </p:attrNameLst>
                                      </p:cBhvr>
                                      <p:to>
                                        <p:strVal val="visible"/>
                                      </p:to>
                                    </p:set>
                                    <p:animEffect transition="in" filter="blinds(horizontal)">
                                      <p:cBhvr>
                                        <p:cTn id="10" dur="1000"/>
                                        <p:tgtEl>
                                          <p:spTgt spid="174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left)">
                                      <p:cBhvr>
                                        <p:cTn id="18" dur="10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left)">
                                      <p:cBhvr>
                                        <p:cTn id="23"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5105400"/>
          </a:xfrm>
        </p:spPr>
        <p:txBody>
          <a:bodyPr>
            <a:noAutofit/>
          </a:bodyPr>
          <a:lstStyle/>
          <a:p>
            <a:r>
              <a:rPr lang="en-US" sz="1800" b="1" dirty="0" smtClean="0">
                <a:solidFill>
                  <a:schemeClr val="bg1"/>
                </a:solidFill>
              </a:rPr>
              <a:t>Build the soccer/golf attachment from their NXT kit instructions  </a:t>
            </a:r>
          </a:p>
          <a:p>
            <a:pPr>
              <a:buNone/>
            </a:pPr>
            <a:r>
              <a:rPr lang="en-US" sz="1800" b="1" dirty="0" smtClean="0">
                <a:solidFill>
                  <a:schemeClr val="bg1"/>
                </a:solidFill>
              </a:rPr>
              <a:t>	(9797 Manual, p.46/50).</a:t>
            </a:r>
          </a:p>
          <a:p>
            <a:r>
              <a:rPr lang="en-US" sz="1800" b="1" dirty="0" smtClean="0">
                <a:solidFill>
                  <a:schemeClr val="bg1"/>
                </a:solidFill>
              </a:rPr>
              <a:t>Students take notice of the following:</a:t>
            </a:r>
          </a:p>
          <a:p>
            <a:r>
              <a:rPr lang="en-US" sz="1800" dirty="0" smtClean="0">
                <a:solidFill>
                  <a:schemeClr val="bg1"/>
                </a:solidFill>
              </a:rPr>
              <a:t>The instructions contain no words; Why? </a:t>
            </a:r>
          </a:p>
          <a:p>
            <a:r>
              <a:rPr lang="en-US" sz="1800" dirty="0" smtClean="0">
                <a:solidFill>
                  <a:schemeClr val="bg1"/>
                </a:solidFill>
              </a:rPr>
              <a:t>The shaded blue box lists all the parts needed for the next step: </a:t>
            </a:r>
          </a:p>
          <a:p>
            <a:pPr lvl="1"/>
            <a:r>
              <a:rPr lang="en-US" sz="1800" dirty="0" smtClean="0">
                <a:solidFill>
                  <a:schemeClr val="bg1"/>
                </a:solidFill>
              </a:rPr>
              <a:t>To improve building efficiency, one student find the next parts, the second student complete the building steps and then the third (or first) student check the built product versus the illustration before advancing to the next step.</a:t>
            </a:r>
          </a:p>
          <a:p>
            <a:pPr lvl="1"/>
            <a:r>
              <a:rPr lang="en-US" sz="1800" dirty="0" smtClean="0">
                <a:solidFill>
                  <a:schemeClr val="bg1"/>
                </a:solidFill>
              </a:rPr>
              <a:t>Switch roles every page, so all students get practice building</a:t>
            </a:r>
          </a:p>
          <a:p>
            <a:r>
              <a:rPr lang="en-US" sz="1800" dirty="0" smtClean="0">
                <a:solidFill>
                  <a:schemeClr val="bg1"/>
                </a:solidFill>
              </a:rPr>
              <a:t>A full scale illustration of each axle and the longer beams are included on each page to verify the component size before beginning construction</a:t>
            </a:r>
          </a:p>
          <a:p>
            <a:r>
              <a:rPr lang="en-US" sz="1800" dirty="0" smtClean="0">
                <a:solidFill>
                  <a:schemeClr val="bg1"/>
                </a:solidFill>
              </a:rPr>
              <a:t>On newer kits (9797, version 95 </a:t>
            </a:r>
            <a:r>
              <a:rPr lang="en-US" sz="1200" dirty="0" smtClean="0">
                <a:solidFill>
                  <a:schemeClr val="bg1"/>
                </a:solidFill>
              </a:rPr>
              <a:t>[book #6030357 vice 45000569]), </a:t>
            </a:r>
            <a:r>
              <a:rPr lang="en-US" sz="1800" dirty="0" smtClean="0">
                <a:solidFill>
                  <a:schemeClr val="bg1"/>
                </a:solidFill>
              </a:rPr>
              <a:t>the inside of the manual front cover contains an illustration of the components which have changed shape or color from the original 9797 kit (</a:t>
            </a:r>
            <a:r>
              <a:rPr lang="en-US" sz="1800" dirty="0" err="1" smtClean="0">
                <a:solidFill>
                  <a:schemeClr val="bg1"/>
                </a:solidFill>
              </a:rPr>
              <a:t>ver</a:t>
            </a:r>
            <a:r>
              <a:rPr lang="en-US" sz="1800" dirty="0" smtClean="0">
                <a:solidFill>
                  <a:schemeClr val="bg1"/>
                </a:solidFill>
              </a:rPr>
              <a:t> 46).  The construction illustrations represent the original kit components, so students using the new version 95 kit may be confused by discrepancies between the illustrations and the components in their kits.</a:t>
            </a:r>
          </a:p>
          <a:p>
            <a:endParaRPr lang="en-US" sz="1600" dirty="0"/>
          </a:p>
        </p:txBody>
      </p:sp>
      <p:sp>
        <p:nvSpPr>
          <p:cNvPr id="4" name="Title 1"/>
          <p:cNvSpPr>
            <a:spLocks noGrp="1"/>
          </p:cNvSpPr>
          <p:nvPr>
            <p:ph type="title"/>
          </p:nvPr>
        </p:nvSpPr>
        <p:spPr>
          <a:xfrm>
            <a:off x="0" y="0"/>
            <a:ext cx="9144000" cy="838200"/>
          </a:xfrm>
        </p:spPr>
        <p:txBody>
          <a:bodyPr>
            <a:noAutofit/>
          </a:bodyPr>
          <a:lstStyle/>
          <a:p>
            <a:pPr algn="ctr">
              <a:defRPr/>
            </a:pPr>
            <a:r>
              <a:rPr lang="en-US" sz="4000" dirty="0" smtClean="0">
                <a:solidFill>
                  <a:schemeClr val="accent3">
                    <a:lumMod val="40000"/>
                    <a:lumOff val="60000"/>
                  </a:schemeClr>
                </a:solidFill>
              </a:rPr>
              <a:t>Faraday Golfing </a:t>
            </a:r>
            <a:r>
              <a:rPr lang="en-US" sz="4000" dirty="0" smtClean="0">
                <a:solidFill>
                  <a:schemeClr val="accent3">
                    <a:lumMod val="40000"/>
                    <a:lumOff val="60000"/>
                  </a:schemeClr>
                </a:solidFill>
              </a:rPr>
              <a:t>Machine Build Instructions</a:t>
            </a:r>
            <a:endParaRPr lang="en-US" sz="4000" dirty="0">
              <a:solidFill>
                <a:schemeClr val="accent3">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8" y="76200"/>
            <a:ext cx="3799562" cy="1371600"/>
          </a:xfrm>
        </p:spPr>
        <p:txBody>
          <a:bodyPr>
            <a:normAutofit fontScale="90000"/>
          </a:bodyPr>
          <a:lstStyle/>
          <a:p>
            <a:pPr algn="ctr"/>
            <a:r>
              <a:rPr lang="en-US" sz="5400" dirty="0" smtClean="0">
                <a:solidFill>
                  <a:srgbClr val="FFFF00"/>
                </a:solidFill>
              </a:rPr>
              <a:t>9797 Book conventions</a:t>
            </a:r>
            <a:endParaRPr lang="en-US" dirty="0">
              <a:solidFill>
                <a:srgbClr val="FFFF00"/>
              </a:solidFill>
            </a:endParaRPr>
          </a:p>
        </p:txBody>
      </p:sp>
      <p:sp>
        <p:nvSpPr>
          <p:cNvPr id="3" name="Content Placeholder 2"/>
          <p:cNvSpPr>
            <a:spLocks noGrp="1"/>
          </p:cNvSpPr>
          <p:nvPr>
            <p:ph idx="1"/>
          </p:nvPr>
        </p:nvSpPr>
        <p:spPr>
          <a:xfrm>
            <a:off x="152400" y="1371600"/>
            <a:ext cx="3505200" cy="5486400"/>
          </a:xfrm>
        </p:spPr>
        <p:txBody>
          <a:bodyPr>
            <a:normAutofit/>
          </a:bodyPr>
          <a:lstStyle/>
          <a:p>
            <a:pPr marL="0" indent="0" algn="ctr">
              <a:buNone/>
            </a:pPr>
            <a:r>
              <a:rPr lang="en-US" sz="2800" dirty="0" smtClean="0">
                <a:solidFill>
                  <a:srgbClr val="FFC000"/>
                </a:solidFill>
              </a:rPr>
              <a:t>On newer kits </a:t>
            </a:r>
          </a:p>
          <a:p>
            <a:pPr marL="0" indent="0" algn="ctr">
              <a:buNone/>
            </a:pPr>
            <a:r>
              <a:rPr lang="en-US" sz="2800" dirty="0" smtClean="0">
                <a:solidFill>
                  <a:srgbClr val="FFC000"/>
                </a:solidFill>
              </a:rPr>
              <a:t>(9797, version 95 </a:t>
            </a:r>
          </a:p>
          <a:p>
            <a:pPr marL="0" indent="0" algn="ctr">
              <a:buNone/>
            </a:pPr>
            <a:r>
              <a:rPr lang="en-US" sz="1800" dirty="0" smtClean="0">
                <a:solidFill>
                  <a:srgbClr val="FFC000"/>
                </a:solidFill>
              </a:rPr>
              <a:t>[book #6030357 vice 45000569]), </a:t>
            </a:r>
            <a:r>
              <a:rPr lang="en-US" sz="2800" dirty="0" smtClean="0">
                <a:solidFill>
                  <a:srgbClr val="FFC000"/>
                </a:solidFill>
              </a:rPr>
              <a:t>the inside of the manual front cover contains an illustration of the components which have changed shape or color from the original 9797 kit </a:t>
            </a:r>
          </a:p>
          <a:p>
            <a:pPr marL="0" indent="0" algn="ctr">
              <a:buNone/>
            </a:pPr>
            <a:r>
              <a:rPr lang="en-US" sz="2800" dirty="0" smtClean="0">
                <a:solidFill>
                  <a:srgbClr val="FFC000"/>
                </a:solidFill>
              </a:rPr>
              <a:t>(</a:t>
            </a:r>
            <a:r>
              <a:rPr lang="en-US" sz="2800" dirty="0" err="1" smtClean="0">
                <a:solidFill>
                  <a:srgbClr val="FFC000"/>
                </a:solidFill>
              </a:rPr>
              <a:t>ver</a:t>
            </a:r>
            <a:r>
              <a:rPr lang="en-US" sz="2800" dirty="0" smtClean="0">
                <a:solidFill>
                  <a:srgbClr val="FFC000"/>
                </a:solidFill>
              </a:rPr>
              <a:t> son 46). </a:t>
            </a:r>
            <a:endParaRPr lang="en-US" dirty="0">
              <a:solidFill>
                <a:srgbClr val="FFC000"/>
              </a:solidFill>
            </a:endParaRPr>
          </a:p>
        </p:txBody>
      </p:sp>
      <p:graphicFrame>
        <p:nvGraphicFramePr>
          <p:cNvPr id="27650" name="Object 2"/>
          <p:cNvGraphicFramePr>
            <a:graphicFrameLocks noChangeAspect="1"/>
          </p:cNvGraphicFramePr>
          <p:nvPr/>
        </p:nvGraphicFramePr>
        <p:xfrm>
          <a:off x="3845122" y="-4114801"/>
          <a:ext cx="5298878" cy="6858001"/>
        </p:xfrm>
        <a:graphic>
          <a:graphicData uri="http://schemas.openxmlformats.org/presentationml/2006/ole">
            <mc:AlternateContent xmlns:mc="http://schemas.openxmlformats.org/markup-compatibility/2006">
              <mc:Choice xmlns:v="urn:schemas-microsoft-com:vml" Requires="v">
                <p:oleObj spid="_x0000_s27665" name="Acrobat Document" r:id="rId3" imgW="5829300" imgH="7543800" progId="AcroExch.Document.7">
                  <p:embed/>
                </p:oleObj>
              </mc:Choice>
              <mc:Fallback>
                <p:oleObj name="Acrobat Document" r:id="rId3" imgW="5829300" imgH="7543800"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5122" y="-4114801"/>
                        <a:ext cx="5298878"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4329470" y="2819400"/>
          <a:ext cx="4814530" cy="6231140"/>
        </p:xfrm>
        <a:graphic>
          <a:graphicData uri="http://schemas.openxmlformats.org/presentationml/2006/ole">
            <mc:AlternateContent xmlns:mc="http://schemas.openxmlformats.org/markup-compatibility/2006">
              <mc:Choice xmlns:v="urn:schemas-microsoft-com:vml" Requires="v">
                <p:oleObj spid="_x0000_s27666" name="Acrobat Document" r:id="rId5" imgW="5829300" imgH="7543800" progId="AcroExch.Document.7">
                  <p:embed/>
                </p:oleObj>
              </mc:Choice>
              <mc:Fallback>
                <p:oleObj name="Acrobat Document" r:id="rId5" imgW="5829300" imgH="7543800" progId="AcroExch.Document.7">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9470" y="2819400"/>
                        <a:ext cx="4814530" cy="623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0"/>
            <a:ext cx="1905000" cy="4572000"/>
          </a:xfrm>
        </p:spPr>
        <p:txBody>
          <a:bodyPr>
            <a:normAutofit fontScale="92500" lnSpcReduction="20000"/>
          </a:bodyPr>
          <a:lstStyle/>
          <a:p>
            <a:pPr>
              <a:buNone/>
            </a:pPr>
            <a:r>
              <a:rPr lang="en-US" sz="1800" dirty="0" smtClean="0">
                <a:solidFill>
                  <a:schemeClr val="bg1"/>
                </a:solidFill>
              </a:rPr>
              <a:t>The instructions contain no words; Why? </a:t>
            </a:r>
          </a:p>
          <a:p>
            <a:pPr>
              <a:buNone/>
            </a:pPr>
            <a:r>
              <a:rPr lang="en-US" sz="1800" dirty="0" smtClean="0">
                <a:solidFill>
                  <a:schemeClr val="bg1"/>
                </a:solidFill>
              </a:rPr>
              <a:t>The shaded blue box lists all the parts needed for the next step: </a:t>
            </a:r>
          </a:p>
          <a:p>
            <a:pPr>
              <a:buNone/>
            </a:pPr>
            <a:r>
              <a:rPr lang="en-US" sz="1800" dirty="0" smtClean="0">
                <a:solidFill>
                  <a:schemeClr val="bg1"/>
                </a:solidFill>
              </a:rPr>
              <a:t>A full scale illustration of each axle and the longer beams are included on each page to verify the component size before beginning        construction</a:t>
            </a:r>
          </a:p>
          <a:p>
            <a:pPr>
              <a:buNone/>
            </a:pPr>
            <a:endParaRPr lang="en-US" dirty="0"/>
          </a:p>
        </p:txBody>
      </p:sp>
      <p:graphicFrame>
        <p:nvGraphicFramePr>
          <p:cNvPr id="28676" name="Object 4"/>
          <p:cNvGraphicFramePr>
            <a:graphicFrameLocks noChangeAspect="1"/>
          </p:cNvGraphicFramePr>
          <p:nvPr>
            <p:extLst>
              <p:ext uri="{D42A27DB-BD31-4B8C-83A1-F6EECF244321}">
                <p14:modId xmlns:p14="http://schemas.microsoft.com/office/powerpoint/2010/main" val="2035943330"/>
              </p:ext>
            </p:extLst>
          </p:nvPr>
        </p:nvGraphicFramePr>
        <p:xfrm>
          <a:off x="1902202" y="-26894"/>
          <a:ext cx="7241798" cy="9372600"/>
        </p:xfrm>
        <a:graphic>
          <a:graphicData uri="http://schemas.openxmlformats.org/presentationml/2006/ole">
            <mc:AlternateContent xmlns:mc="http://schemas.openxmlformats.org/markup-compatibility/2006">
              <mc:Choice xmlns:v="urn:schemas-microsoft-com:vml" Requires="v">
                <p:oleObj spid="_x0000_s28683" name="Acrobat Document" r:id="rId3" imgW="5829199" imgH="7543800" progId="AcroExch.Document.7">
                  <p:embed/>
                </p:oleObj>
              </mc:Choice>
              <mc:Fallback>
                <p:oleObj name="Acrobat Document" r:id="rId3" imgW="5829199" imgH="7543800" progId="AcroExch.Document.7">
                  <p:embed/>
                  <p:pic>
                    <p:nvPicPr>
                      <p:cNvPr id="0" name="Picture 4"/>
                      <p:cNvPicPr>
                        <a:picLocks noChangeAspect="1" noChangeArrowheads="1"/>
                      </p:cNvPicPr>
                      <p:nvPr/>
                    </p:nvPicPr>
                    <p:blipFill>
                      <a:blip r:embed="rId4"/>
                      <a:srcRect/>
                      <a:stretch>
                        <a:fillRect/>
                      </a:stretch>
                    </p:blipFill>
                    <p:spPr bwMode="auto">
                      <a:xfrm>
                        <a:off x="1902202" y="-26894"/>
                        <a:ext cx="7241798" cy="9372600"/>
                      </a:xfrm>
                      <a:prstGeom prst="rect">
                        <a:avLst/>
                      </a:prstGeom>
                      <a:noFill/>
                      <a:ln>
                        <a:noFill/>
                      </a:ln>
                      <a:effectLst/>
                      <a:extLst/>
                    </p:spPr>
                  </p:pic>
                </p:oleObj>
              </mc:Fallback>
            </mc:AlternateContent>
          </a:graphicData>
        </a:graphic>
      </p:graphicFrame>
      <p:sp>
        <p:nvSpPr>
          <p:cNvPr id="5" name="Title 1"/>
          <p:cNvSpPr txBox="1">
            <a:spLocks/>
          </p:cNvSpPr>
          <p:nvPr/>
        </p:nvSpPr>
        <p:spPr>
          <a:xfrm>
            <a:off x="0" y="76200"/>
            <a:ext cx="1981200" cy="16002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2800" dirty="0" smtClean="0">
                <a:solidFill>
                  <a:srgbClr val="FFFF00"/>
                </a:solidFill>
              </a:rPr>
              <a:t>9797 Book conventions</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Faraday Golf Tournament Rules</a:t>
            </a:r>
            <a:r>
              <a:rPr lang="en-US" dirty="0" smtClean="0"/>
              <a:t/>
            </a:r>
            <a:br>
              <a:rPr lang="en-US" dirty="0" smtClean="0"/>
            </a:br>
            <a:endParaRPr lang="en-US" dirty="0"/>
          </a:p>
        </p:txBody>
      </p:sp>
      <p:sp>
        <p:nvSpPr>
          <p:cNvPr id="3" name="Content Placeholder 2"/>
          <p:cNvSpPr>
            <a:spLocks noGrp="1"/>
          </p:cNvSpPr>
          <p:nvPr>
            <p:ph idx="1"/>
          </p:nvPr>
        </p:nvSpPr>
        <p:spPr>
          <a:xfrm>
            <a:off x="457200" y="1524000"/>
            <a:ext cx="8229600" cy="4800600"/>
          </a:xfrm>
        </p:spPr>
        <p:txBody>
          <a:bodyPr>
            <a:normAutofit fontScale="92500" lnSpcReduction="10000"/>
          </a:bodyPr>
          <a:lstStyle/>
          <a:p>
            <a:r>
              <a:rPr lang="en-US" sz="2800" dirty="0" smtClean="0"/>
              <a:t>Build a tee (The large tire that comes with the kit works great for a tee and every group has one.) on a flat surface at the </a:t>
            </a:r>
            <a:r>
              <a:rPr lang="en-US" sz="2800" dirty="0" smtClean="0"/>
              <a:t>bottom of, </a:t>
            </a:r>
            <a:r>
              <a:rPr lang="en-US" sz="2800" dirty="0" smtClean="0"/>
              <a:t>and another flat surface beyond the top edge of the ramp. Create a hole-in-one target area on the flat surface beyond the ramp.</a:t>
            </a:r>
          </a:p>
          <a:p>
            <a:endParaRPr lang="en-US" sz="2800" dirty="0" smtClean="0"/>
          </a:p>
          <a:p>
            <a:r>
              <a:rPr lang="en-US" sz="2800" dirty="0" smtClean="0"/>
              <a:t>A </a:t>
            </a:r>
            <a:r>
              <a:rPr lang="en-US" sz="2800" b="1" dirty="0" smtClean="0">
                <a:hlinkClick r:id="rId3"/>
              </a:rPr>
              <a:t>Task Assignment</a:t>
            </a:r>
            <a:r>
              <a:rPr lang="en-US" sz="2800" b="1" dirty="0" smtClean="0"/>
              <a:t> [15]</a:t>
            </a:r>
            <a:r>
              <a:rPr lang="en-US" sz="2800" dirty="0" smtClean="0"/>
              <a:t> sheet for this challenge is included in the Summative Assessment.</a:t>
            </a:r>
          </a:p>
          <a:p>
            <a:endParaRPr lang="en-US" sz="2800" dirty="0" smtClean="0"/>
          </a:p>
          <a:p>
            <a:r>
              <a:rPr lang="en-US" sz="2800" dirty="0" smtClean="0"/>
              <a:t>A Driving Range competition can also be added where teams see how far they can hit the ball on a carpeted floor.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519</TotalTime>
  <Words>1250</Words>
  <Application>Microsoft Office PowerPoint</Application>
  <PresentationFormat>On-screen Show (4:3)</PresentationFormat>
  <Paragraphs>126</Paragraphs>
  <Slides>12</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12</vt:i4>
      </vt:variant>
    </vt:vector>
  </HeadingPairs>
  <TitlesOfParts>
    <vt:vector size="16" baseType="lpstr">
      <vt:lpstr>Flow</vt:lpstr>
      <vt:lpstr>Acrobat Document</vt:lpstr>
      <vt:lpstr>Adobe Acrobat Document</vt:lpstr>
      <vt:lpstr>Microsoft Word 97 - 2003 Document</vt:lpstr>
      <vt:lpstr>Faraday Golfing Machine  U1C6</vt:lpstr>
      <vt:lpstr>1.6 Faraday Golfing Machine</vt:lpstr>
      <vt:lpstr>Faraday’s Law</vt:lpstr>
      <vt:lpstr>PowerPoint Presentation</vt:lpstr>
      <vt:lpstr>Faraday Golfing Machine</vt:lpstr>
      <vt:lpstr>Faraday Golfing Machine Build Instructions</vt:lpstr>
      <vt:lpstr>9797 Book conventions</vt:lpstr>
      <vt:lpstr>PowerPoint Presentation</vt:lpstr>
      <vt:lpstr>Faraday Golf Tournament Rules </vt:lpstr>
      <vt:lpstr>Faraday Golf Tournament Rules</vt:lpstr>
      <vt:lpstr>PowerPoint Presentation</vt:lpstr>
      <vt:lpstr>Just for fun – The Driving Range!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Randy</dc:creator>
  <cp:lastModifiedBy>tmann</cp:lastModifiedBy>
  <cp:revision>39</cp:revision>
  <dcterms:created xsi:type="dcterms:W3CDTF">2010-02-17T04:04:45Z</dcterms:created>
  <dcterms:modified xsi:type="dcterms:W3CDTF">2013-02-26T17:44:35Z</dcterms:modified>
</cp:coreProperties>
</file>